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7" r:id="rId1"/>
  </p:sldMasterIdLst>
  <p:notesMasterIdLst>
    <p:notesMasterId r:id="rId19"/>
  </p:notesMasterIdLst>
  <p:handoutMasterIdLst>
    <p:handoutMasterId r:id="rId20"/>
  </p:handoutMasterIdLst>
  <p:sldIdLst>
    <p:sldId id="256" r:id="rId2"/>
    <p:sldId id="260" r:id="rId3"/>
    <p:sldId id="258" r:id="rId4"/>
    <p:sldId id="257" r:id="rId5"/>
    <p:sldId id="259" r:id="rId6"/>
    <p:sldId id="262" r:id="rId7"/>
    <p:sldId id="261" r:id="rId8"/>
    <p:sldId id="263" r:id="rId9"/>
    <p:sldId id="289" r:id="rId10"/>
    <p:sldId id="267" r:id="rId11"/>
    <p:sldId id="269" r:id="rId12"/>
    <p:sldId id="271" r:id="rId13"/>
    <p:sldId id="273" r:id="rId14"/>
    <p:sldId id="274" r:id="rId15"/>
    <p:sldId id="276" r:id="rId16"/>
    <p:sldId id="277" r:id="rId17"/>
    <p:sldId id="286" r:id="rId18"/>
  </p:sldIdLst>
  <p:sldSz cx="6858000" cy="9144000" type="screen4x3"/>
  <p:notesSz cx="6788150" cy="99234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54B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787"/>
    <p:restoredTop sz="90943" autoAdjust="0"/>
  </p:normalViewPr>
  <p:slideViewPr>
    <p:cSldViewPr>
      <p:cViewPr>
        <p:scale>
          <a:sx n="100" d="100"/>
          <a:sy n="100" d="100"/>
        </p:scale>
        <p:origin x="-344" y="-22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050"/>
          <p:cNvSpPr>
            <a:spLocks noGrp="1" noChangeArrowheads="1"/>
          </p:cNvSpPr>
          <p:nvPr>
            <p:ph type="hdr" sz="quarter"/>
          </p:nvPr>
        </p:nvSpPr>
        <p:spPr bwMode="auto">
          <a:xfrm>
            <a:off x="0" y="0"/>
            <a:ext cx="2942271" cy="496729"/>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defRPr sz="1200"/>
            </a:lvl1pPr>
          </a:lstStyle>
          <a:p>
            <a:pPr>
              <a:defRPr/>
            </a:pPr>
            <a:endParaRPr lang="sl-SI"/>
          </a:p>
        </p:txBody>
      </p:sp>
      <p:sp>
        <p:nvSpPr>
          <p:cNvPr id="50179" name="Rectangle 2051"/>
          <p:cNvSpPr>
            <a:spLocks noGrp="1" noChangeArrowheads="1"/>
          </p:cNvSpPr>
          <p:nvPr>
            <p:ph type="dt" sz="quarter" idx="1"/>
          </p:nvPr>
        </p:nvSpPr>
        <p:spPr bwMode="auto">
          <a:xfrm>
            <a:off x="3845879" y="0"/>
            <a:ext cx="2942271" cy="496729"/>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a:defRPr sz="1200"/>
            </a:lvl1pPr>
          </a:lstStyle>
          <a:p>
            <a:pPr>
              <a:defRPr/>
            </a:pPr>
            <a:endParaRPr lang="sl-SI"/>
          </a:p>
        </p:txBody>
      </p:sp>
      <p:sp>
        <p:nvSpPr>
          <p:cNvPr id="50180" name="Rectangle 2052"/>
          <p:cNvSpPr>
            <a:spLocks noGrp="1" noChangeArrowheads="1"/>
          </p:cNvSpPr>
          <p:nvPr>
            <p:ph type="ftr" sz="quarter" idx="2"/>
          </p:nvPr>
        </p:nvSpPr>
        <p:spPr bwMode="auto">
          <a:xfrm>
            <a:off x="0" y="9426734"/>
            <a:ext cx="2942271" cy="496729"/>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defRPr sz="1200"/>
            </a:lvl1pPr>
          </a:lstStyle>
          <a:p>
            <a:pPr>
              <a:defRPr/>
            </a:pPr>
            <a:endParaRPr lang="sl-SI"/>
          </a:p>
        </p:txBody>
      </p:sp>
      <p:sp>
        <p:nvSpPr>
          <p:cNvPr id="50181" name="Rectangle 2053"/>
          <p:cNvSpPr>
            <a:spLocks noGrp="1" noChangeArrowheads="1"/>
          </p:cNvSpPr>
          <p:nvPr>
            <p:ph type="sldNum" sz="quarter" idx="3"/>
          </p:nvPr>
        </p:nvSpPr>
        <p:spPr bwMode="auto">
          <a:xfrm>
            <a:off x="3845879" y="9426734"/>
            <a:ext cx="2942271" cy="496729"/>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a:defRPr sz="1200"/>
            </a:lvl1pPr>
          </a:lstStyle>
          <a:p>
            <a:pPr>
              <a:defRPr/>
            </a:pPr>
            <a:fld id="{B83C3685-E86B-4C3D-BF43-C0DECDECF308}" type="slidenum">
              <a:rPr lang="sl-SI"/>
              <a:pPr>
                <a:defRPr/>
              </a:pPr>
              <a:t>‹#›</a:t>
            </a:fld>
            <a:endParaRPr lang="sl-SI"/>
          </a:p>
        </p:txBody>
      </p:sp>
    </p:spTree>
    <p:extLst>
      <p:ext uri="{BB962C8B-B14F-4D97-AF65-F5344CB8AC3E}">
        <p14:creationId xmlns:p14="http://schemas.microsoft.com/office/powerpoint/2010/main" val="925937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2271" cy="496729"/>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defRPr sz="1200"/>
            </a:lvl1pPr>
          </a:lstStyle>
          <a:p>
            <a:pPr>
              <a:defRPr/>
            </a:pPr>
            <a:endParaRPr lang="sl-SI"/>
          </a:p>
        </p:txBody>
      </p:sp>
      <p:sp>
        <p:nvSpPr>
          <p:cNvPr id="39939" name="Rectangle 3"/>
          <p:cNvSpPr>
            <a:spLocks noGrp="1" noChangeArrowheads="1"/>
          </p:cNvSpPr>
          <p:nvPr>
            <p:ph type="dt" idx="1"/>
          </p:nvPr>
        </p:nvSpPr>
        <p:spPr bwMode="auto">
          <a:xfrm>
            <a:off x="3845879" y="0"/>
            <a:ext cx="2942271" cy="496729"/>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a:defRPr sz="1200"/>
            </a:lvl1pPr>
          </a:lstStyle>
          <a:p>
            <a:pPr>
              <a:defRPr/>
            </a:pPr>
            <a:endParaRPr lang="sl-SI"/>
          </a:p>
        </p:txBody>
      </p:sp>
      <p:sp>
        <p:nvSpPr>
          <p:cNvPr id="36868" name="Rectangle 4"/>
          <p:cNvSpPr>
            <a:spLocks noGrp="1" noRot="1" noChangeAspect="1" noChangeArrowheads="1" noTextEdit="1"/>
          </p:cNvSpPr>
          <p:nvPr>
            <p:ph type="sldImg" idx="2"/>
          </p:nvPr>
        </p:nvSpPr>
        <p:spPr bwMode="auto">
          <a:xfrm>
            <a:off x="1998663" y="744538"/>
            <a:ext cx="27908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05193" y="4713368"/>
            <a:ext cx="4977765" cy="4465796"/>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p>
            <a:pPr lvl="0"/>
            <a:r>
              <a:rPr lang="sl-SI" noProof="0" smtClean="0"/>
              <a:t>Click to edit Master text styles</a:t>
            </a:r>
          </a:p>
          <a:p>
            <a:pPr lvl="1"/>
            <a:r>
              <a:rPr lang="sl-SI" noProof="0" smtClean="0"/>
              <a:t>Second level</a:t>
            </a:r>
          </a:p>
          <a:p>
            <a:pPr lvl="2"/>
            <a:r>
              <a:rPr lang="sl-SI" noProof="0" smtClean="0"/>
              <a:t>Third level</a:t>
            </a:r>
          </a:p>
          <a:p>
            <a:pPr lvl="3"/>
            <a:r>
              <a:rPr lang="sl-SI" noProof="0" smtClean="0"/>
              <a:t>Fourth level</a:t>
            </a:r>
          </a:p>
          <a:p>
            <a:pPr lvl="4"/>
            <a:r>
              <a:rPr lang="sl-SI" noProof="0" smtClean="0"/>
              <a:t>Fifth level</a:t>
            </a:r>
          </a:p>
        </p:txBody>
      </p:sp>
      <p:sp>
        <p:nvSpPr>
          <p:cNvPr id="39942" name="Rectangle 6"/>
          <p:cNvSpPr>
            <a:spLocks noGrp="1" noChangeArrowheads="1"/>
          </p:cNvSpPr>
          <p:nvPr>
            <p:ph type="ftr" sz="quarter" idx="4"/>
          </p:nvPr>
        </p:nvSpPr>
        <p:spPr bwMode="auto">
          <a:xfrm>
            <a:off x="0" y="9426734"/>
            <a:ext cx="2942271" cy="496729"/>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defRPr sz="1200"/>
            </a:lvl1pPr>
          </a:lstStyle>
          <a:p>
            <a:pPr>
              <a:defRPr/>
            </a:pPr>
            <a:endParaRPr lang="sl-SI"/>
          </a:p>
        </p:txBody>
      </p:sp>
      <p:sp>
        <p:nvSpPr>
          <p:cNvPr id="39943" name="Rectangle 7"/>
          <p:cNvSpPr>
            <a:spLocks noGrp="1" noChangeArrowheads="1"/>
          </p:cNvSpPr>
          <p:nvPr>
            <p:ph type="sldNum" sz="quarter" idx="5"/>
          </p:nvPr>
        </p:nvSpPr>
        <p:spPr bwMode="auto">
          <a:xfrm>
            <a:off x="3845879" y="9426734"/>
            <a:ext cx="2942271" cy="496729"/>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a:defRPr sz="1200"/>
            </a:lvl1pPr>
          </a:lstStyle>
          <a:p>
            <a:pPr>
              <a:defRPr/>
            </a:pPr>
            <a:fld id="{5C765856-5B6C-4C8B-AAEC-966A207DDE29}" type="slidenum">
              <a:rPr lang="sl-SI"/>
              <a:pPr>
                <a:defRPr/>
              </a:pPr>
              <a:t>‹#›</a:t>
            </a:fld>
            <a:endParaRPr lang="sl-SI"/>
          </a:p>
        </p:txBody>
      </p:sp>
    </p:spTree>
    <p:extLst>
      <p:ext uri="{BB962C8B-B14F-4D97-AF65-F5344CB8AC3E}">
        <p14:creationId xmlns:p14="http://schemas.microsoft.com/office/powerpoint/2010/main" val="3878894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3536951"/>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105347" y="6736729"/>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2" name="Title 1"/>
          <p:cNvSpPr>
            <a:spLocks noGrp="1"/>
          </p:cNvSpPr>
          <p:nvPr>
            <p:ph type="ctrTitle"/>
          </p:nvPr>
        </p:nvSpPr>
        <p:spPr>
          <a:xfrm>
            <a:off x="613187" y="4176389"/>
            <a:ext cx="5381513" cy="2390889"/>
          </a:xfrm>
          <a:effectLst/>
        </p:spPr>
        <p:txBody>
          <a:bodyPr/>
          <a:lstStyle>
            <a:lvl1pPr marL="640080" indent="-457200" algn="l">
              <a:defRPr sz="5400"/>
            </a:lvl1pPr>
          </a:lstStyle>
          <a:p>
            <a:r>
              <a:rPr lang="sl-SI" smtClean="0"/>
              <a:t>Uredite slog naslova matrice</a:t>
            </a:r>
            <a:endParaRPr lang="en-US" dirty="0"/>
          </a:p>
        </p:txBody>
      </p:sp>
      <p:sp>
        <p:nvSpPr>
          <p:cNvPr id="8" name="Date Placeholder 3"/>
          <p:cNvSpPr>
            <a:spLocks noGrp="1"/>
          </p:cNvSpPr>
          <p:nvPr>
            <p:ph type="dt" sz="half" idx="10"/>
          </p:nvPr>
        </p:nvSpPr>
        <p:spPr/>
        <p:txBody>
          <a:bodyPr/>
          <a:lstStyle>
            <a:lvl1pPr>
              <a:defRPr/>
            </a:lvl1pPr>
          </a:lstStyle>
          <a:p>
            <a:pPr>
              <a:defRPr/>
            </a:pPr>
            <a:fld id="{A4072A9B-DB5A-4FDD-94B6-9D993FD98566}" type="datetime6">
              <a:rPr lang="sl-SI" smtClean="0"/>
              <a:t>October 16</a:t>
            </a:fld>
            <a:endParaRPr lang="sl-SI"/>
          </a:p>
        </p:txBody>
      </p:sp>
      <p:sp>
        <p:nvSpPr>
          <p:cNvPr id="9"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10" name="Slide Number Placeholder 5"/>
          <p:cNvSpPr>
            <a:spLocks noGrp="1"/>
          </p:cNvSpPr>
          <p:nvPr>
            <p:ph type="sldNum" sz="quarter" idx="12"/>
          </p:nvPr>
        </p:nvSpPr>
        <p:spPr/>
        <p:txBody>
          <a:bodyPr/>
          <a:lstStyle>
            <a:lvl1pPr>
              <a:defRPr/>
            </a:lvl1pPr>
          </a:lstStyle>
          <a:p>
            <a:pPr>
              <a:defRPr/>
            </a:pPr>
            <a:fld id="{D4EDEC3A-1143-4E7F-9427-75EC88A8EB42}" type="slidenum">
              <a:rPr lang="sl-SI"/>
              <a:pPr>
                <a:defRPr/>
              </a:pPr>
              <a:t>‹#›</a:t>
            </a:fld>
            <a:endParaRPr lang="sl-SI"/>
          </a:p>
        </p:txBody>
      </p:sp>
    </p:spTree>
    <p:extLst>
      <p:ext uri="{BB962C8B-B14F-4D97-AF65-F5344CB8AC3E}">
        <p14:creationId xmlns:p14="http://schemas.microsoft.com/office/powerpoint/2010/main" val="162017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lvl1pPr>
              <a:defRPr/>
            </a:lvl1pPr>
          </a:lstStyle>
          <a:p>
            <a:pPr>
              <a:defRPr/>
            </a:pPr>
            <a:fld id="{17C9C435-A2FE-4779-B0EE-4C1DACEB273C}" type="datetime6">
              <a:rPr lang="sl-SI" smtClean="0"/>
              <a:t>October 16</a:t>
            </a:fld>
            <a:endParaRPr lang="sl-SI"/>
          </a:p>
        </p:txBody>
      </p:sp>
      <p:sp>
        <p:nvSpPr>
          <p:cNvPr id="5"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6" name="Slide Number Placeholder 5"/>
          <p:cNvSpPr>
            <a:spLocks noGrp="1"/>
          </p:cNvSpPr>
          <p:nvPr>
            <p:ph type="sldNum" sz="quarter" idx="12"/>
          </p:nvPr>
        </p:nvSpPr>
        <p:spPr/>
        <p:txBody>
          <a:bodyPr/>
          <a:lstStyle>
            <a:lvl1pPr>
              <a:defRPr/>
            </a:lvl1pPr>
          </a:lstStyle>
          <a:p>
            <a:pPr>
              <a:defRPr/>
            </a:pPr>
            <a:fld id="{84B05244-3F1E-4435-8C37-9C26B504640C}" type="slidenum">
              <a:rPr lang="sl-SI"/>
              <a:pPr>
                <a:defRPr/>
              </a:pPr>
              <a:t>‹#›</a:t>
            </a:fld>
            <a:endParaRPr lang="sl-SI"/>
          </a:p>
        </p:txBody>
      </p:sp>
    </p:spTree>
    <p:extLst>
      <p:ext uri="{BB962C8B-B14F-4D97-AF65-F5344CB8AC3E}">
        <p14:creationId xmlns:p14="http://schemas.microsoft.com/office/powerpoint/2010/main" val="129133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sl-SI" smtClean="0"/>
              <a:t>Uredite slog naslova matrice</a:t>
            </a:r>
            <a:endParaRPr lang="en-US"/>
          </a:p>
        </p:txBody>
      </p:sp>
      <p:sp>
        <p:nvSpPr>
          <p:cNvPr id="3" name="Vertical Text Placeholder 2"/>
          <p:cNvSpPr>
            <a:spLocks noGrp="1"/>
          </p:cNvSpPr>
          <p:nvPr>
            <p:ph type="body" orient="vert" idx="1"/>
          </p:nvPr>
        </p:nvSpPr>
        <p:spPr>
          <a:xfrm>
            <a:off x="2493086" y="975361"/>
            <a:ext cx="3621965" cy="652630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lvl1pPr>
              <a:defRPr/>
            </a:lvl1pPr>
          </a:lstStyle>
          <a:p>
            <a:pPr>
              <a:defRPr/>
            </a:pPr>
            <a:fld id="{71B0E3B6-09B1-4058-9D90-EE502EFC3771}" type="datetime6">
              <a:rPr lang="sl-SI" smtClean="0"/>
              <a:t>October 16</a:t>
            </a:fld>
            <a:endParaRPr lang="sl-SI"/>
          </a:p>
        </p:txBody>
      </p:sp>
      <p:sp>
        <p:nvSpPr>
          <p:cNvPr id="5"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6" name="Slide Number Placeholder 5"/>
          <p:cNvSpPr>
            <a:spLocks noGrp="1"/>
          </p:cNvSpPr>
          <p:nvPr>
            <p:ph type="sldNum" sz="quarter" idx="12"/>
          </p:nvPr>
        </p:nvSpPr>
        <p:spPr/>
        <p:txBody>
          <a:bodyPr/>
          <a:lstStyle>
            <a:lvl1pPr>
              <a:defRPr/>
            </a:lvl1pPr>
          </a:lstStyle>
          <a:p>
            <a:pPr>
              <a:defRPr/>
            </a:pPr>
            <a:fld id="{2A42B738-561F-489C-8301-DAA6207C7480}" type="slidenum">
              <a:rPr lang="sl-SI"/>
              <a:pPr>
                <a:defRPr/>
              </a:pPr>
              <a:t>‹#›</a:t>
            </a:fld>
            <a:endParaRPr lang="sl-SI"/>
          </a:p>
        </p:txBody>
      </p:sp>
    </p:spTree>
    <p:extLst>
      <p:ext uri="{BB962C8B-B14F-4D97-AF65-F5344CB8AC3E}">
        <p14:creationId xmlns:p14="http://schemas.microsoft.com/office/powerpoint/2010/main" val="270510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4"/>
          </p:nvPr>
        </p:nvSpPr>
        <p:spPr/>
        <p:txBody>
          <a:bodyPr/>
          <a:lstStyle>
            <a:lvl1pPr>
              <a:defRPr/>
            </a:lvl1pPr>
          </a:lstStyle>
          <a:p>
            <a:pPr>
              <a:defRPr/>
            </a:pPr>
            <a:fld id="{1D8C54F2-4739-4608-A411-36C100992993}" type="datetime6">
              <a:rPr lang="sl-SI" smtClean="0"/>
              <a:t>October 16</a:t>
            </a:fld>
            <a:endParaRPr lang="sl-SI"/>
          </a:p>
        </p:txBody>
      </p:sp>
      <p:sp>
        <p:nvSpPr>
          <p:cNvPr id="5" name="Footer Placeholder 4"/>
          <p:cNvSpPr>
            <a:spLocks noGrp="1"/>
          </p:cNvSpPr>
          <p:nvPr>
            <p:ph type="ftr" sz="quarter" idx="15"/>
          </p:nvPr>
        </p:nvSpPr>
        <p:spPr/>
        <p:txBody>
          <a:bodyPr/>
          <a:lstStyle>
            <a:lvl1pPr>
              <a:defRPr/>
            </a:lvl1pPr>
          </a:lstStyle>
          <a:p>
            <a:pPr>
              <a:defRPr/>
            </a:pPr>
            <a:r>
              <a:rPr lang="sl-SI" smtClean="0"/>
              <a:t>Impol  2017-2025</a:t>
            </a:r>
            <a:endParaRPr lang="sl-SI"/>
          </a:p>
        </p:txBody>
      </p:sp>
      <p:sp>
        <p:nvSpPr>
          <p:cNvPr id="6" name="Slide Number Placeholder 5"/>
          <p:cNvSpPr>
            <a:spLocks noGrp="1"/>
          </p:cNvSpPr>
          <p:nvPr>
            <p:ph type="sldNum" sz="quarter" idx="16"/>
          </p:nvPr>
        </p:nvSpPr>
        <p:spPr/>
        <p:txBody>
          <a:bodyPr/>
          <a:lstStyle>
            <a:lvl1pPr>
              <a:defRPr/>
            </a:lvl1pPr>
          </a:lstStyle>
          <a:p>
            <a:pPr>
              <a:defRPr/>
            </a:pPr>
            <a:fld id="{4FF08B2F-04DD-4F52-95DC-8103379BAEAC}" type="slidenum">
              <a:rPr lang="sl-SI"/>
              <a:pPr>
                <a:defRPr/>
              </a:pPr>
              <a:t>‹#›</a:t>
            </a:fld>
            <a:endParaRPr lang="sl-SI"/>
          </a:p>
        </p:txBody>
      </p:sp>
    </p:spTree>
    <p:extLst>
      <p:ext uri="{BB962C8B-B14F-4D97-AF65-F5344CB8AC3E}">
        <p14:creationId xmlns:p14="http://schemas.microsoft.com/office/powerpoint/2010/main" val="343236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3536951"/>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24897" y="2896864"/>
            <a:ext cx="4475000" cy="3231128"/>
          </a:xfrm>
          <a:effectLst/>
        </p:spPr>
        <p:txBody>
          <a:bodyPr anchor="b"/>
          <a:lstStyle>
            <a:lvl1pPr algn="r">
              <a:defRPr sz="4600" b="1"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516829" y="6143349"/>
            <a:ext cx="4477871" cy="1113947"/>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8" name="Date Placeholder 3"/>
          <p:cNvSpPr>
            <a:spLocks noGrp="1"/>
          </p:cNvSpPr>
          <p:nvPr>
            <p:ph type="dt" sz="half" idx="10"/>
          </p:nvPr>
        </p:nvSpPr>
        <p:spPr/>
        <p:txBody>
          <a:bodyPr/>
          <a:lstStyle>
            <a:lvl1pPr>
              <a:defRPr/>
            </a:lvl1pPr>
          </a:lstStyle>
          <a:p>
            <a:pPr>
              <a:defRPr/>
            </a:pPr>
            <a:fld id="{35A597CB-4618-4D39-9591-5DE5967345B3}" type="datetime6">
              <a:rPr lang="sl-SI" smtClean="0"/>
              <a:t>October 16</a:t>
            </a:fld>
            <a:endParaRPr lang="sl-SI"/>
          </a:p>
        </p:txBody>
      </p:sp>
      <p:sp>
        <p:nvSpPr>
          <p:cNvPr id="9"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10" name="Slide Number Placeholder 5"/>
          <p:cNvSpPr>
            <a:spLocks noGrp="1"/>
          </p:cNvSpPr>
          <p:nvPr>
            <p:ph type="sldNum" sz="quarter" idx="12"/>
          </p:nvPr>
        </p:nvSpPr>
        <p:spPr/>
        <p:txBody>
          <a:bodyPr/>
          <a:lstStyle>
            <a:lvl1pPr>
              <a:defRPr/>
            </a:lvl1pPr>
          </a:lstStyle>
          <a:p>
            <a:pPr>
              <a:defRPr/>
            </a:pPr>
            <a:fld id="{C257F668-D066-4C23-9BCF-EF046C04CC35}" type="slidenum">
              <a:rPr lang="sl-SI"/>
              <a:pPr>
                <a:defRPr/>
              </a:pPr>
              <a:t>‹#›</a:t>
            </a:fld>
            <a:endParaRPr lang="sl-SI"/>
          </a:p>
        </p:txBody>
      </p:sp>
    </p:spTree>
    <p:extLst>
      <p:ext uri="{BB962C8B-B14F-4D97-AF65-F5344CB8AC3E}">
        <p14:creationId xmlns:p14="http://schemas.microsoft.com/office/powerpoint/2010/main" val="167544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Date Placeholder 3"/>
          <p:cNvSpPr>
            <a:spLocks noGrp="1"/>
          </p:cNvSpPr>
          <p:nvPr>
            <p:ph type="dt" sz="half" idx="15"/>
          </p:nvPr>
        </p:nvSpPr>
        <p:spPr/>
        <p:txBody>
          <a:bodyPr/>
          <a:lstStyle>
            <a:lvl1pPr>
              <a:defRPr/>
            </a:lvl1pPr>
          </a:lstStyle>
          <a:p>
            <a:pPr>
              <a:defRPr/>
            </a:pPr>
            <a:fld id="{2A2562DA-37B3-4DEA-B174-E8F2CBF6CC50}" type="datetime6">
              <a:rPr lang="sl-SI" smtClean="0"/>
              <a:t>October 16</a:t>
            </a:fld>
            <a:endParaRPr lang="sl-SI"/>
          </a:p>
        </p:txBody>
      </p:sp>
      <p:sp>
        <p:nvSpPr>
          <p:cNvPr id="6" name="Footer Placeholder 4"/>
          <p:cNvSpPr>
            <a:spLocks noGrp="1"/>
          </p:cNvSpPr>
          <p:nvPr>
            <p:ph type="ftr" sz="quarter" idx="16"/>
          </p:nvPr>
        </p:nvSpPr>
        <p:spPr/>
        <p:txBody>
          <a:bodyPr/>
          <a:lstStyle>
            <a:lvl1pPr>
              <a:defRPr/>
            </a:lvl1pPr>
          </a:lstStyle>
          <a:p>
            <a:pPr>
              <a:defRPr/>
            </a:pPr>
            <a:r>
              <a:rPr lang="sl-SI" smtClean="0"/>
              <a:t>Impol  2017-2025</a:t>
            </a:r>
            <a:endParaRPr lang="sl-SI"/>
          </a:p>
        </p:txBody>
      </p:sp>
      <p:sp>
        <p:nvSpPr>
          <p:cNvPr id="7" name="Slide Number Placeholder 5"/>
          <p:cNvSpPr>
            <a:spLocks noGrp="1"/>
          </p:cNvSpPr>
          <p:nvPr>
            <p:ph type="sldNum" sz="quarter" idx="17"/>
          </p:nvPr>
        </p:nvSpPr>
        <p:spPr/>
        <p:txBody>
          <a:bodyPr/>
          <a:lstStyle>
            <a:lvl1pPr>
              <a:defRPr/>
            </a:lvl1pPr>
          </a:lstStyle>
          <a:p>
            <a:pPr>
              <a:defRPr/>
            </a:pPr>
            <a:fld id="{051873F6-0A82-43C4-A255-8BCC15EABBC1}" type="slidenum">
              <a:rPr lang="sl-SI"/>
              <a:pPr>
                <a:defRPr/>
              </a:pPr>
              <a:t>‹#›</a:t>
            </a:fld>
            <a:endParaRPr lang="sl-SI"/>
          </a:p>
        </p:txBody>
      </p:sp>
    </p:spTree>
    <p:extLst>
      <p:ext uri="{BB962C8B-B14F-4D97-AF65-F5344CB8AC3E}">
        <p14:creationId xmlns:p14="http://schemas.microsoft.com/office/powerpoint/2010/main" val="317544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0" name="Title 9"/>
          <p:cNvSpPr>
            <a:spLocks noGrp="1"/>
          </p:cNvSpPr>
          <p:nvPr>
            <p:ph type="title"/>
          </p:nvPr>
        </p:nvSpPr>
        <p:spPr/>
        <p:txBody>
          <a:bodyPr/>
          <a:lstStyle/>
          <a:p>
            <a:r>
              <a:rPr lang="sl-SI" smtClean="0"/>
              <a:t>Uredite slog naslova matrice</a:t>
            </a:r>
            <a:endParaRPr lang="en-US" dirty="0"/>
          </a:p>
        </p:txBody>
      </p:sp>
      <p:sp>
        <p:nvSpPr>
          <p:cNvPr id="7" name="Date Placeholder 3"/>
          <p:cNvSpPr>
            <a:spLocks noGrp="1"/>
          </p:cNvSpPr>
          <p:nvPr>
            <p:ph type="dt" sz="half" idx="10"/>
          </p:nvPr>
        </p:nvSpPr>
        <p:spPr/>
        <p:txBody>
          <a:bodyPr/>
          <a:lstStyle>
            <a:lvl1pPr>
              <a:defRPr/>
            </a:lvl1pPr>
          </a:lstStyle>
          <a:p>
            <a:pPr>
              <a:defRPr/>
            </a:pPr>
            <a:fld id="{6A276B36-8BBF-412B-B5E6-A5AC2ECA3AD1}" type="datetime6">
              <a:rPr lang="sl-SI" smtClean="0"/>
              <a:t>October 16</a:t>
            </a:fld>
            <a:endParaRPr lang="sl-SI"/>
          </a:p>
        </p:txBody>
      </p:sp>
      <p:sp>
        <p:nvSpPr>
          <p:cNvPr id="8"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9" name="Slide Number Placeholder 5"/>
          <p:cNvSpPr>
            <a:spLocks noGrp="1"/>
          </p:cNvSpPr>
          <p:nvPr>
            <p:ph type="sldNum" sz="quarter" idx="12"/>
          </p:nvPr>
        </p:nvSpPr>
        <p:spPr/>
        <p:txBody>
          <a:bodyPr/>
          <a:lstStyle>
            <a:lvl1pPr>
              <a:defRPr/>
            </a:lvl1pPr>
          </a:lstStyle>
          <a:p>
            <a:pPr>
              <a:defRPr/>
            </a:pPr>
            <a:fld id="{E6F32572-792B-409E-87C6-82C2AAA18741}" type="slidenum">
              <a:rPr lang="sl-SI"/>
              <a:pPr>
                <a:defRPr/>
              </a:pPr>
              <a:t>‹#›</a:t>
            </a:fld>
            <a:endParaRPr lang="sl-SI"/>
          </a:p>
        </p:txBody>
      </p:sp>
    </p:spTree>
    <p:extLst>
      <p:ext uri="{BB962C8B-B14F-4D97-AF65-F5344CB8AC3E}">
        <p14:creationId xmlns:p14="http://schemas.microsoft.com/office/powerpoint/2010/main" val="140206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3"/>
          <p:cNvSpPr>
            <a:spLocks noGrp="1"/>
          </p:cNvSpPr>
          <p:nvPr>
            <p:ph type="dt" sz="half" idx="10"/>
          </p:nvPr>
        </p:nvSpPr>
        <p:spPr/>
        <p:txBody>
          <a:bodyPr/>
          <a:lstStyle>
            <a:lvl1pPr>
              <a:defRPr/>
            </a:lvl1pPr>
          </a:lstStyle>
          <a:p>
            <a:pPr>
              <a:defRPr/>
            </a:pPr>
            <a:fld id="{6D79D6B2-0070-4D36-A24F-441702FAA749}" type="datetime6">
              <a:rPr lang="sl-SI" smtClean="0"/>
              <a:t>October 16</a:t>
            </a:fld>
            <a:endParaRPr lang="sl-SI"/>
          </a:p>
        </p:txBody>
      </p:sp>
      <p:sp>
        <p:nvSpPr>
          <p:cNvPr id="4"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5" name="Slide Number Placeholder 5"/>
          <p:cNvSpPr>
            <a:spLocks noGrp="1"/>
          </p:cNvSpPr>
          <p:nvPr>
            <p:ph type="sldNum" sz="quarter" idx="12"/>
          </p:nvPr>
        </p:nvSpPr>
        <p:spPr/>
        <p:txBody>
          <a:bodyPr/>
          <a:lstStyle>
            <a:lvl1pPr>
              <a:defRPr/>
            </a:lvl1pPr>
          </a:lstStyle>
          <a:p>
            <a:pPr>
              <a:defRPr/>
            </a:pPr>
            <a:fld id="{5238F6CD-A615-498F-9FBE-F0D81EB9976F}" type="slidenum">
              <a:rPr lang="sl-SI"/>
              <a:pPr>
                <a:defRPr/>
              </a:pPr>
              <a:t>‹#›</a:t>
            </a:fld>
            <a:endParaRPr lang="sl-SI"/>
          </a:p>
        </p:txBody>
      </p:sp>
    </p:spTree>
    <p:extLst>
      <p:ext uri="{BB962C8B-B14F-4D97-AF65-F5344CB8AC3E}">
        <p14:creationId xmlns:p14="http://schemas.microsoft.com/office/powerpoint/2010/main" val="340365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DCEC61-B918-4EB5-A721-C572750BF267}" type="datetime6">
              <a:rPr lang="sl-SI" smtClean="0"/>
              <a:t>October 16</a:t>
            </a:fld>
            <a:endParaRPr lang="sl-SI"/>
          </a:p>
        </p:txBody>
      </p:sp>
      <p:sp>
        <p:nvSpPr>
          <p:cNvPr id="3"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4" name="Slide Number Placeholder 5"/>
          <p:cNvSpPr>
            <a:spLocks noGrp="1"/>
          </p:cNvSpPr>
          <p:nvPr>
            <p:ph type="sldNum" sz="quarter" idx="12"/>
          </p:nvPr>
        </p:nvSpPr>
        <p:spPr/>
        <p:txBody>
          <a:bodyPr/>
          <a:lstStyle>
            <a:lvl1pPr>
              <a:defRPr/>
            </a:lvl1pPr>
          </a:lstStyle>
          <a:p>
            <a:pPr>
              <a:defRPr/>
            </a:pPr>
            <a:fld id="{521069E0-C687-4875-B948-99B42CA0B887}" type="slidenum">
              <a:rPr lang="sl-SI"/>
              <a:pPr>
                <a:defRPr/>
              </a:pPr>
              <a:t>‹#›</a:t>
            </a:fld>
            <a:endParaRPr lang="sl-SI"/>
          </a:p>
        </p:txBody>
      </p:sp>
    </p:spTree>
    <p:extLst>
      <p:ext uri="{BB962C8B-B14F-4D97-AF65-F5344CB8AC3E}">
        <p14:creationId xmlns:p14="http://schemas.microsoft.com/office/powerpoint/2010/main" val="83999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2"/>
            <a:ext cx="2727064" cy="1677991"/>
          </a:xfrm>
          <a:effectLst/>
        </p:spPr>
        <p:txBody>
          <a:bodyPr anchor="b"/>
          <a:lstStyle>
            <a:lvl1pPr marL="228600" indent="-228600" algn="l">
              <a:defRPr sz="2800" b="1">
                <a:effectLst/>
              </a:defRPr>
            </a:lvl1pPr>
          </a:lstStyle>
          <a:p>
            <a:r>
              <a:rPr lang="sl-SI" smtClean="0"/>
              <a:t>Uredite slog naslova matrice</a:t>
            </a:r>
            <a:endParaRPr lang="en-US" dirty="0"/>
          </a:p>
        </p:txBody>
      </p:sp>
      <p:sp>
        <p:nvSpPr>
          <p:cNvPr id="3" name="Content Placeholder 2"/>
          <p:cNvSpPr>
            <a:spLocks noGrp="1"/>
          </p:cNvSpPr>
          <p:nvPr>
            <p:ph idx="1"/>
          </p:nvPr>
        </p:nvSpPr>
        <p:spPr>
          <a:xfrm>
            <a:off x="3445137" y="975361"/>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806824" y="4663737"/>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3"/>
          <p:cNvSpPr>
            <a:spLocks noGrp="1"/>
          </p:cNvSpPr>
          <p:nvPr>
            <p:ph type="dt" sz="half" idx="10"/>
          </p:nvPr>
        </p:nvSpPr>
        <p:spPr/>
        <p:txBody>
          <a:bodyPr/>
          <a:lstStyle>
            <a:lvl1pPr>
              <a:defRPr/>
            </a:lvl1pPr>
          </a:lstStyle>
          <a:p>
            <a:pPr>
              <a:defRPr/>
            </a:pPr>
            <a:fld id="{6526BD17-3C4A-4C36-9DFE-1B9E4D9C7868}" type="datetime6">
              <a:rPr lang="sl-SI" smtClean="0"/>
              <a:t>October 16</a:t>
            </a:fld>
            <a:endParaRPr lang="sl-SI"/>
          </a:p>
        </p:txBody>
      </p:sp>
      <p:sp>
        <p:nvSpPr>
          <p:cNvPr id="6" name="Footer Placeholder 4"/>
          <p:cNvSpPr>
            <a:spLocks noGrp="1"/>
          </p:cNvSpPr>
          <p:nvPr>
            <p:ph type="ftr" sz="quarter" idx="11"/>
          </p:nvPr>
        </p:nvSpPr>
        <p:spPr/>
        <p:txBody>
          <a:bodyPr/>
          <a:lstStyle>
            <a:lvl1pPr>
              <a:defRPr/>
            </a:lvl1pPr>
          </a:lstStyle>
          <a:p>
            <a:pPr>
              <a:defRPr/>
            </a:pPr>
            <a:r>
              <a:rPr lang="sl-SI" smtClean="0"/>
              <a:t>Impol  2017-2025</a:t>
            </a:r>
            <a:endParaRPr lang="sl-SI"/>
          </a:p>
        </p:txBody>
      </p:sp>
      <p:sp>
        <p:nvSpPr>
          <p:cNvPr id="7" name="Slide Number Placeholder 5"/>
          <p:cNvSpPr>
            <a:spLocks noGrp="1"/>
          </p:cNvSpPr>
          <p:nvPr>
            <p:ph type="sldNum" sz="quarter" idx="12"/>
          </p:nvPr>
        </p:nvSpPr>
        <p:spPr/>
        <p:txBody>
          <a:bodyPr/>
          <a:lstStyle>
            <a:lvl1pPr>
              <a:defRPr/>
            </a:lvl1pPr>
          </a:lstStyle>
          <a:p>
            <a:pPr>
              <a:defRPr/>
            </a:pPr>
            <a:fld id="{090445A6-5932-41B0-85A3-DC4EA8EFE4AA}" type="slidenum">
              <a:rPr lang="sl-SI"/>
              <a:pPr>
                <a:defRPr/>
              </a:pPr>
              <a:t>‹#›</a:t>
            </a:fld>
            <a:endParaRPr lang="sl-SI"/>
          </a:p>
        </p:txBody>
      </p:sp>
    </p:spTree>
    <p:extLst>
      <p:ext uri="{BB962C8B-B14F-4D97-AF65-F5344CB8AC3E}">
        <p14:creationId xmlns:p14="http://schemas.microsoft.com/office/powerpoint/2010/main" val="307833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3536951"/>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endParaRPr lang="en-US" noProof="0" dirty="0"/>
          </a:p>
        </p:txBody>
      </p:sp>
      <p:sp>
        <p:nvSpPr>
          <p:cNvPr id="4" name="Text Placeholder 3"/>
          <p:cNvSpPr>
            <a:spLocks noGrp="1"/>
          </p:cNvSpPr>
          <p:nvPr>
            <p:ph type="body" sz="half" idx="2"/>
          </p:nvPr>
        </p:nvSpPr>
        <p:spPr>
          <a:xfrm>
            <a:off x="658416" y="1347316"/>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 name="Title 1"/>
          <p:cNvSpPr>
            <a:spLocks noGrp="1"/>
          </p:cNvSpPr>
          <p:nvPr>
            <p:ph type="title"/>
          </p:nvPr>
        </p:nvSpPr>
        <p:spPr>
          <a:xfrm>
            <a:off x="545452" y="5952561"/>
            <a:ext cx="4787654" cy="1524000"/>
          </a:xfrm>
        </p:spPr>
        <p:txBody>
          <a:bodyPr anchor="b"/>
          <a:lstStyle>
            <a:lvl1pPr algn="l">
              <a:defRPr sz="4600" b="1"/>
            </a:lvl1pPr>
          </a:lstStyle>
          <a:p>
            <a:r>
              <a:rPr lang="sl-SI" smtClean="0"/>
              <a:t>Uredite slog naslova matrice</a:t>
            </a:r>
            <a:endParaRPr lang="en-US" dirty="0"/>
          </a:p>
        </p:txBody>
      </p:sp>
      <p:sp>
        <p:nvSpPr>
          <p:cNvPr id="9" name="Date Placeholder 4"/>
          <p:cNvSpPr>
            <a:spLocks noGrp="1"/>
          </p:cNvSpPr>
          <p:nvPr>
            <p:ph type="dt" sz="half" idx="10"/>
          </p:nvPr>
        </p:nvSpPr>
        <p:spPr/>
        <p:txBody>
          <a:bodyPr/>
          <a:lstStyle>
            <a:lvl1pPr>
              <a:defRPr/>
            </a:lvl1pPr>
          </a:lstStyle>
          <a:p>
            <a:pPr>
              <a:defRPr/>
            </a:pPr>
            <a:fld id="{3CC66163-B056-464C-8321-59A3210B3C63}" type="datetime6">
              <a:rPr lang="sl-SI" smtClean="0"/>
              <a:t>October 16</a:t>
            </a:fld>
            <a:endParaRPr lang="sl-SI"/>
          </a:p>
        </p:txBody>
      </p:sp>
      <p:sp>
        <p:nvSpPr>
          <p:cNvPr id="10" name="Footer Placeholder 5"/>
          <p:cNvSpPr>
            <a:spLocks noGrp="1"/>
          </p:cNvSpPr>
          <p:nvPr>
            <p:ph type="ftr" sz="quarter" idx="11"/>
          </p:nvPr>
        </p:nvSpPr>
        <p:spPr/>
        <p:txBody>
          <a:bodyPr/>
          <a:lstStyle>
            <a:lvl1pPr>
              <a:defRPr/>
            </a:lvl1pPr>
          </a:lstStyle>
          <a:p>
            <a:pPr>
              <a:defRPr/>
            </a:pPr>
            <a:r>
              <a:rPr lang="sl-SI" smtClean="0"/>
              <a:t>Impol  2017-2025</a:t>
            </a:r>
            <a:endParaRPr lang="sl-SI"/>
          </a:p>
        </p:txBody>
      </p:sp>
      <p:sp>
        <p:nvSpPr>
          <p:cNvPr id="11" name="Slide Number Placeholder 6"/>
          <p:cNvSpPr>
            <a:spLocks noGrp="1"/>
          </p:cNvSpPr>
          <p:nvPr>
            <p:ph type="sldNum" sz="quarter" idx="12"/>
          </p:nvPr>
        </p:nvSpPr>
        <p:spPr/>
        <p:txBody>
          <a:bodyPr/>
          <a:lstStyle>
            <a:lvl1pPr>
              <a:defRPr/>
            </a:lvl1pPr>
          </a:lstStyle>
          <a:p>
            <a:pPr>
              <a:defRPr/>
            </a:pPr>
            <a:fld id="{62DF3AD6-B637-4204-912C-E0A1D4B5D5A1}" type="slidenum">
              <a:rPr lang="sl-SI"/>
              <a:pPr>
                <a:defRPr/>
              </a:pPr>
              <a:t>‹#›</a:t>
            </a:fld>
            <a:endParaRPr lang="sl-SI"/>
          </a:p>
        </p:txBody>
      </p:sp>
    </p:spTree>
    <p:extLst>
      <p:ext uri="{BB962C8B-B14F-4D97-AF65-F5344CB8AC3E}">
        <p14:creationId xmlns:p14="http://schemas.microsoft.com/office/powerpoint/2010/main" val="28376002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5024439"/>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344614" y="5829300"/>
            <a:ext cx="4884737" cy="1524000"/>
          </a:xfrm>
          <a:prstGeom prst="rect">
            <a:avLst/>
          </a:prstGeom>
          <a:effectLst/>
        </p:spPr>
        <p:txBody>
          <a:bodyPr vert="horz" lIns="91440" tIns="45720" rIns="91440" bIns="45720" rtlCol="0" anchor="t" anchorCtr="0">
            <a:noAutofit/>
          </a:bodyPr>
          <a:lstStyle/>
          <a:p>
            <a:r>
              <a:rPr lang="sl-SI" smtClean="0"/>
              <a:t>Uredite slog naslova matrice</a:t>
            </a:r>
            <a:endParaRPr lang="en-US" dirty="0"/>
          </a:p>
        </p:txBody>
      </p:sp>
      <p:sp>
        <p:nvSpPr>
          <p:cNvPr id="1037" name="Text Placeholder 2"/>
          <p:cNvSpPr>
            <a:spLocks noGrp="1"/>
          </p:cNvSpPr>
          <p:nvPr>
            <p:ph type="body" idx="1"/>
          </p:nvPr>
        </p:nvSpPr>
        <p:spPr bwMode="auto">
          <a:xfrm>
            <a:off x="857250" y="976314"/>
            <a:ext cx="4800600"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smtClean="0"/>
          </a:p>
        </p:txBody>
      </p:sp>
      <p:sp>
        <p:nvSpPr>
          <p:cNvPr id="4" name="Date Placeholder 3"/>
          <p:cNvSpPr>
            <a:spLocks noGrp="1"/>
          </p:cNvSpPr>
          <p:nvPr>
            <p:ph type="dt" sz="half" idx="2"/>
          </p:nvPr>
        </p:nvSpPr>
        <p:spPr>
          <a:xfrm>
            <a:off x="4629150" y="8229601"/>
            <a:ext cx="1885950" cy="487363"/>
          </a:xfrm>
          <a:prstGeom prst="rect">
            <a:avLst/>
          </a:prstGeom>
        </p:spPr>
        <p:txBody>
          <a:bodyPr vert="horz" lIns="91440" tIns="45720" rIns="91440" bIns="45720" rtlCol="0" anchor="ctr"/>
          <a:lstStyle>
            <a:lvl1pPr algn="r">
              <a:defRPr sz="1100" b="1" smtClean="0">
                <a:solidFill>
                  <a:schemeClr val="tx1">
                    <a:lumMod val="50000"/>
                    <a:lumOff val="50000"/>
                  </a:schemeClr>
                </a:solidFill>
              </a:defRPr>
            </a:lvl1pPr>
          </a:lstStyle>
          <a:p>
            <a:pPr>
              <a:defRPr/>
            </a:pPr>
            <a:fld id="{D822D582-751D-4A17-847A-9F3A2928E8F7}" type="datetime6">
              <a:rPr lang="sl-SI" smtClean="0"/>
              <a:t>October 16</a:t>
            </a:fld>
            <a:endParaRPr lang="sl-SI"/>
          </a:p>
        </p:txBody>
      </p:sp>
      <p:sp>
        <p:nvSpPr>
          <p:cNvPr id="5" name="Footer Placeholder 4"/>
          <p:cNvSpPr>
            <a:spLocks noGrp="1"/>
          </p:cNvSpPr>
          <p:nvPr>
            <p:ph type="ftr" sz="quarter" idx="3"/>
          </p:nvPr>
        </p:nvSpPr>
        <p:spPr>
          <a:xfrm>
            <a:off x="342900" y="8229601"/>
            <a:ext cx="2514600" cy="487363"/>
          </a:xfrm>
          <a:prstGeom prst="rect">
            <a:avLst/>
          </a:prstGeom>
        </p:spPr>
        <p:txBody>
          <a:bodyPr vert="horz" lIns="91440" tIns="45720" rIns="91440" bIns="45720" rtlCol="0" anchor="ctr"/>
          <a:lstStyle>
            <a:lvl1pPr algn="l">
              <a:defRPr sz="1100" b="1" smtClean="0">
                <a:solidFill>
                  <a:schemeClr val="tx1">
                    <a:lumMod val="50000"/>
                    <a:lumOff val="50000"/>
                  </a:schemeClr>
                </a:solidFill>
              </a:defRPr>
            </a:lvl1pPr>
          </a:lstStyle>
          <a:p>
            <a:pPr>
              <a:defRPr/>
            </a:pPr>
            <a:r>
              <a:rPr lang="sl-SI" smtClean="0"/>
              <a:t>Impol  2017-2025</a:t>
            </a:r>
            <a:endParaRPr lang="sl-SI"/>
          </a:p>
        </p:txBody>
      </p:sp>
      <p:sp>
        <p:nvSpPr>
          <p:cNvPr id="6" name="Slide Number Placeholder 5"/>
          <p:cNvSpPr>
            <a:spLocks noGrp="1"/>
          </p:cNvSpPr>
          <p:nvPr>
            <p:ph type="sldNum" sz="quarter" idx="4"/>
          </p:nvPr>
        </p:nvSpPr>
        <p:spPr>
          <a:xfrm>
            <a:off x="2857500" y="8229601"/>
            <a:ext cx="1371600" cy="487363"/>
          </a:xfrm>
          <a:prstGeom prst="rect">
            <a:avLst/>
          </a:prstGeom>
        </p:spPr>
        <p:txBody>
          <a:bodyPr vert="horz" lIns="91440" tIns="45720" rIns="91440" bIns="45720" rtlCol="0" anchor="ctr"/>
          <a:lstStyle>
            <a:lvl1pPr algn="ctr">
              <a:defRPr sz="1200" b="1" smtClean="0">
                <a:solidFill>
                  <a:schemeClr val="tx1">
                    <a:lumMod val="50000"/>
                    <a:lumOff val="50000"/>
                  </a:schemeClr>
                </a:solidFill>
              </a:defRPr>
            </a:lvl1pPr>
          </a:lstStyle>
          <a:p>
            <a:pPr>
              <a:defRPr/>
            </a:pPr>
            <a:fld id="{540DA713-3CFF-446C-B0A1-BA6E95D535F4}"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930" r:id="rId1"/>
    <p:sldLayoutId id="2147483922" r:id="rId2"/>
    <p:sldLayoutId id="2147483931" r:id="rId3"/>
    <p:sldLayoutId id="2147483923" r:id="rId4"/>
    <p:sldLayoutId id="2147483924" r:id="rId5"/>
    <p:sldLayoutId id="2147483925" r:id="rId6"/>
    <p:sldLayoutId id="2147483926" r:id="rId7"/>
    <p:sldLayoutId id="2147483927" r:id="rId8"/>
    <p:sldLayoutId id="2147483932" r:id="rId9"/>
    <p:sldLayoutId id="2147483928" r:id="rId10"/>
    <p:sldLayoutId id="2147483929" r:id="rId11"/>
  </p:sldLayoutIdLst>
  <p:timing>
    <p:tnLst>
      <p:par>
        <p:cTn xmlns:p14="http://schemas.microsoft.com/office/powerpoint/2010/main" id="1" dur="indefinite" restart="never" nodeType="tmRoot"/>
      </p:par>
    </p:tnLst>
  </p:timing>
  <p:hf hdr="0" dt="0"/>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785813" y="2339753"/>
            <a:ext cx="5554662" cy="5760640"/>
          </a:xfrm>
        </p:spPr>
        <p:txBody>
          <a:bodyPr/>
          <a:lstStyle/>
          <a:p>
            <a:pPr marL="182880" indent="0" algn="ctr" fontAlgn="auto">
              <a:spcAft>
                <a:spcPts val="0"/>
              </a:spcAft>
              <a:buClr>
                <a:schemeClr val="accent6">
                  <a:lumMod val="75000"/>
                </a:schemeClr>
              </a:buClr>
              <a:buNone/>
              <a:defRPr/>
            </a:pPr>
            <a:r>
              <a:rPr lang="sl-SI" dirty="0" smtClean="0">
                <a:solidFill>
                  <a:schemeClr val="tx2">
                    <a:satMod val="130000"/>
                  </a:schemeClr>
                </a:solidFill>
              </a:rPr>
              <a:t>Impol – strategija</a:t>
            </a:r>
            <a:r>
              <a:rPr lang="sl-SI" smtClean="0">
                <a:solidFill>
                  <a:schemeClr val="tx2">
                    <a:satMod val="130000"/>
                  </a:schemeClr>
                </a:solidFill>
              </a:rPr>
              <a:t/>
            </a:r>
            <a:br>
              <a:rPr lang="sl-SI" smtClean="0">
                <a:solidFill>
                  <a:schemeClr val="tx2">
                    <a:satMod val="130000"/>
                  </a:schemeClr>
                </a:solidFill>
              </a:rPr>
            </a:br>
            <a:r>
              <a:rPr lang="sl-SI" smtClean="0">
                <a:solidFill>
                  <a:schemeClr val="tx2">
                    <a:satMod val="130000"/>
                  </a:schemeClr>
                </a:solidFill>
              </a:rPr>
              <a:t>2017-2025</a:t>
            </a:r>
            <a:r>
              <a:rPr lang="sl-SI" dirty="0" smtClean="0">
                <a:solidFill>
                  <a:schemeClr val="tx2">
                    <a:satMod val="130000"/>
                  </a:schemeClr>
                </a:solidFill>
              </a:rPr>
              <a:t/>
            </a:r>
            <a:br>
              <a:rPr lang="sl-SI" dirty="0" smtClean="0">
                <a:solidFill>
                  <a:schemeClr val="tx2">
                    <a:satMod val="130000"/>
                  </a:schemeClr>
                </a:solidFill>
              </a:rPr>
            </a:br>
            <a:r>
              <a:rPr lang="sl-SI" dirty="0" smtClean="0">
                <a:solidFill>
                  <a:schemeClr val="tx2">
                    <a:satMod val="130000"/>
                  </a:schemeClr>
                </a:solidFill>
              </a:rPr>
              <a:t/>
            </a:r>
            <a:br>
              <a:rPr lang="sl-SI" dirty="0" smtClean="0">
                <a:solidFill>
                  <a:schemeClr val="tx2">
                    <a:satMod val="130000"/>
                  </a:schemeClr>
                </a:solidFill>
              </a:rPr>
            </a:br>
            <a:r>
              <a:rPr lang="sl-SI" sz="3200" dirty="0" smtClean="0">
                <a:solidFill>
                  <a:schemeClr val="tx2">
                    <a:satMod val="130000"/>
                  </a:schemeClr>
                </a:solidFill>
              </a:rPr>
              <a:t/>
            </a:r>
            <a:br>
              <a:rPr lang="sl-SI" sz="3200" dirty="0" smtClean="0">
                <a:solidFill>
                  <a:schemeClr val="tx2">
                    <a:satMod val="130000"/>
                  </a:schemeClr>
                </a:solidFill>
              </a:rPr>
            </a:br>
            <a:r>
              <a:rPr lang="sl-SI" sz="3200" dirty="0">
                <a:solidFill>
                  <a:schemeClr val="tx2">
                    <a:satMod val="130000"/>
                  </a:schemeClr>
                </a:solidFill>
              </a:rPr>
              <a:t/>
            </a:r>
            <a:br>
              <a:rPr lang="sl-SI" sz="3200" dirty="0">
                <a:solidFill>
                  <a:schemeClr val="tx2">
                    <a:satMod val="130000"/>
                  </a:schemeClr>
                </a:solidFill>
              </a:rPr>
            </a:br>
            <a:r>
              <a:rPr lang="sl-SI" sz="3200" dirty="0" smtClean="0">
                <a:solidFill>
                  <a:schemeClr val="tx2">
                    <a:satMod val="130000"/>
                  </a:schemeClr>
                </a:solidFill>
              </a:rPr>
              <a:t>Impol 2000 d.d.</a:t>
            </a:r>
            <a:br>
              <a:rPr lang="sl-SI" sz="3200" dirty="0" smtClean="0">
                <a:solidFill>
                  <a:schemeClr val="tx2">
                    <a:satMod val="130000"/>
                  </a:schemeClr>
                </a:solidFill>
              </a:rPr>
            </a:br>
            <a:r>
              <a:rPr lang="sl-SI" sz="1400" dirty="0" smtClean="0">
                <a:solidFill>
                  <a:schemeClr val="tx2">
                    <a:satMod val="130000"/>
                  </a:schemeClr>
                </a:solidFill>
              </a:rPr>
              <a:t>(obvladujoča družba Skupine Impol)</a:t>
            </a:r>
            <a:br>
              <a:rPr lang="sl-SI" sz="1400" dirty="0" smtClean="0">
                <a:solidFill>
                  <a:schemeClr val="tx2">
                    <a:satMod val="130000"/>
                  </a:schemeClr>
                </a:solidFill>
              </a:rPr>
            </a:br>
            <a:r>
              <a:rPr lang="sl-SI" sz="1400" dirty="0">
                <a:solidFill>
                  <a:schemeClr val="tx2">
                    <a:satMod val="130000"/>
                  </a:schemeClr>
                </a:solidFill>
              </a:rPr>
              <a:t/>
            </a:r>
            <a:br>
              <a:rPr lang="sl-SI" sz="1400" dirty="0">
                <a:solidFill>
                  <a:schemeClr val="tx2">
                    <a:satMod val="130000"/>
                  </a:schemeClr>
                </a:solidFill>
              </a:rPr>
            </a:br>
            <a:r>
              <a:rPr lang="sl-SI" sz="1100" dirty="0" smtClean="0">
                <a:solidFill>
                  <a:schemeClr val="tx2">
                    <a:satMod val="130000"/>
                  </a:schemeClr>
                </a:solidFill>
              </a:rPr>
              <a:t>Oktober 2016</a:t>
            </a:r>
            <a:endParaRPr lang="sl-SI" sz="2800" dirty="0" smtClean="0">
              <a:solidFill>
                <a:schemeClr val="tx2">
                  <a:satMod val="130000"/>
                </a:schemeClr>
              </a:solidFill>
            </a:endParaRPr>
          </a:p>
        </p:txBody>
      </p:sp>
      <p:sp>
        <p:nvSpPr>
          <p:cNvPr id="2" name="5-kraka zvezda 1"/>
          <p:cNvSpPr/>
          <p:nvPr/>
        </p:nvSpPr>
        <p:spPr>
          <a:xfrm>
            <a:off x="3140968" y="53640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noge 4"/>
          <p:cNvSpPr>
            <a:spLocks noGrp="1"/>
          </p:cNvSpPr>
          <p:nvPr>
            <p:ph type="ftr" sz="quarter" idx="15"/>
          </p:nvPr>
        </p:nvSpPr>
        <p:spPr/>
        <p:txBody>
          <a:bodyPr/>
          <a:lstStyle/>
          <a:p>
            <a:pPr>
              <a:defRPr/>
            </a:pPr>
            <a:r>
              <a:rPr lang="sl-SI" smtClean="0"/>
              <a:t>Impol  2017-2025</a:t>
            </a:r>
            <a:endParaRPr lang="sl-SI"/>
          </a:p>
        </p:txBody>
      </p:sp>
      <p:sp>
        <p:nvSpPr>
          <p:cNvPr id="15363" name="Ograda številke diapozitiva 5"/>
          <p:cNvSpPr>
            <a:spLocks noGrp="1"/>
          </p:cNvSpPr>
          <p:nvPr>
            <p:ph type="sldNum" sz="quarter" idx="16"/>
          </p:nvPr>
        </p:nvSpPr>
        <p:spPr/>
        <p:txBody>
          <a:bodyPr/>
          <a:lstStyle/>
          <a:p>
            <a:pPr>
              <a:defRPr/>
            </a:pPr>
            <a:fld id="{99C7E1E5-5F24-4E28-893B-C0B3AD406C77}" type="slidenum">
              <a:rPr lang="sl-SI"/>
              <a:pPr>
                <a:defRPr/>
              </a:pPr>
              <a:t>10</a:t>
            </a:fld>
            <a:endParaRPr lang="sl-SI"/>
          </a:p>
        </p:txBody>
      </p:sp>
      <p:sp>
        <p:nvSpPr>
          <p:cNvPr id="15364" name="Rectangle 2"/>
          <p:cNvSpPr>
            <a:spLocks noGrp="1" noChangeArrowheads="1"/>
          </p:cNvSpPr>
          <p:nvPr>
            <p:ph type="title"/>
          </p:nvPr>
        </p:nvSpPr>
        <p:spPr>
          <a:xfrm>
            <a:off x="514350" y="812800"/>
            <a:ext cx="5829300" cy="518840"/>
          </a:xfrm>
        </p:spPr>
        <p:txBody>
          <a:bodyPr/>
          <a:lstStyle/>
          <a:p>
            <a:pPr marL="0" indent="0" algn="ctr">
              <a:buNone/>
            </a:pPr>
            <a:r>
              <a:rPr lang="sl-SI" sz="2400" dirty="0"/>
              <a:t>Druge </a:t>
            </a:r>
            <a:r>
              <a:rPr lang="sl-SI" sz="2400" dirty="0" smtClean="0"/>
              <a:t>dejavnosti</a:t>
            </a:r>
            <a:endParaRPr lang="sl-SI" sz="2400" dirty="0"/>
          </a:p>
        </p:txBody>
      </p:sp>
      <p:sp>
        <p:nvSpPr>
          <p:cNvPr id="17413" name="Rectangle 3"/>
          <p:cNvSpPr>
            <a:spLocks noGrp="1" noChangeArrowheads="1"/>
          </p:cNvSpPr>
          <p:nvPr>
            <p:ph sz="quarter" idx="13"/>
          </p:nvPr>
        </p:nvSpPr>
        <p:spPr>
          <a:xfrm>
            <a:off x="514350" y="1403648"/>
            <a:ext cx="5829300" cy="6724352"/>
          </a:xfrm>
        </p:spPr>
        <p:txBody>
          <a:bodyPr/>
          <a:lstStyle/>
          <a:p>
            <a:pPr algn="just"/>
            <a:r>
              <a:rPr lang="sl-SI" sz="1100" dirty="0" smtClean="0"/>
              <a:t>V okviru Impol Servisa doseči </a:t>
            </a:r>
            <a:r>
              <a:rPr lang="sl-SI" sz="1100" dirty="0"/>
              <a:t>realizacijo prodajnega </a:t>
            </a:r>
            <a:r>
              <a:rPr lang="sl-SI" sz="1100" dirty="0" err="1"/>
              <a:t>mixa</a:t>
            </a:r>
            <a:r>
              <a:rPr lang="sl-SI" sz="1100" dirty="0"/>
              <a:t> 650t Al in 50t drugih metalnih polizdelkov in izdelkov in povečati nakup </a:t>
            </a:r>
            <a:r>
              <a:rPr lang="sl-SI" sz="1100" dirty="0" err="1"/>
              <a:t>externega</a:t>
            </a:r>
            <a:r>
              <a:rPr lang="sl-SI" sz="1100" dirty="0"/>
              <a:t> kvalitetnega </a:t>
            </a:r>
            <a:r>
              <a:rPr lang="sl-SI" sz="1100" dirty="0" smtClean="0"/>
              <a:t>Al, </a:t>
            </a:r>
            <a:r>
              <a:rPr lang="sl-SI" sz="1100" dirty="0"/>
              <a:t>kontaminiranega Al in </a:t>
            </a:r>
            <a:r>
              <a:rPr lang="sl-SI" sz="1100" dirty="0" err="1"/>
              <a:t>Cu</a:t>
            </a:r>
            <a:r>
              <a:rPr lang="sl-SI" sz="1100" dirty="0"/>
              <a:t> </a:t>
            </a:r>
            <a:r>
              <a:rPr lang="sl-SI" sz="1100" dirty="0" err="1"/>
              <a:t>scrapa</a:t>
            </a:r>
            <a:r>
              <a:rPr lang="sl-SI" sz="1100" dirty="0"/>
              <a:t> na </a:t>
            </a:r>
            <a:r>
              <a:rPr lang="sl-SI" sz="1100" dirty="0" err="1" smtClean="0"/>
              <a:t>1.500t</a:t>
            </a:r>
            <a:r>
              <a:rPr lang="sl-SI" sz="1100" dirty="0" smtClean="0"/>
              <a:t> letno.</a:t>
            </a:r>
          </a:p>
          <a:p>
            <a:pPr algn="just"/>
            <a:r>
              <a:rPr lang="sl-SI" sz="1100" dirty="0" smtClean="0"/>
              <a:t>Storitve in trgovino na področju invalidskih dejavnosti - </a:t>
            </a:r>
            <a:r>
              <a:rPr lang="sl-SI" sz="1100" dirty="0" err="1" smtClean="0"/>
              <a:t>Unidel</a:t>
            </a:r>
            <a:r>
              <a:rPr lang="sl-SI" sz="1100" dirty="0" smtClean="0"/>
              <a:t> - razvijati tako, da se ohranja invalidski status in da se zagotavlja doseganje pozitivnih poslovnih rezultatov, ki skupno s sprejetimi subvencijami omogočajo trajno izboljševanje osnove dela za invalide.</a:t>
            </a:r>
          </a:p>
          <a:p>
            <a:pPr algn="just"/>
            <a:r>
              <a:rPr lang="sl-SI" sz="1100" dirty="0"/>
              <a:t>Povečati ponudbo vzdrževalnih del za večstanovanjske stavbe in </a:t>
            </a:r>
            <a:r>
              <a:rPr lang="sl-SI" sz="1100" dirty="0" smtClean="0"/>
              <a:t>napore usmeriti v povečanje </a:t>
            </a:r>
            <a:r>
              <a:rPr lang="sl-SI" sz="1100" dirty="0"/>
              <a:t>število počitniških apartmajev na območju Slovenije in Hrvaške</a:t>
            </a:r>
            <a:r>
              <a:rPr lang="sl-SI" sz="1100" dirty="0" smtClean="0"/>
              <a:t>.</a:t>
            </a:r>
          </a:p>
          <a:p>
            <a:pPr algn="just"/>
            <a:r>
              <a:rPr lang="sl-SI" sz="1100" dirty="0" smtClean="0"/>
              <a:t>Na področju izvajanje infrastrukturnih storitev se za potrebe skupine Impol na najcenejši in najbolj </a:t>
            </a:r>
            <a:r>
              <a:rPr lang="sl-SI" sz="1100" dirty="0"/>
              <a:t>racionalni </a:t>
            </a:r>
            <a:r>
              <a:rPr lang="sl-SI" sz="1100" dirty="0" smtClean="0"/>
              <a:t>način zagotavlja energente, komunalne storitve, racionalne gradnje v industrijskih conah, zagotavljanju požarne varnosti</a:t>
            </a:r>
          </a:p>
          <a:p>
            <a:pPr indent="-182880" algn="just" fontAlgn="auto">
              <a:buClr>
                <a:schemeClr val="accent6">
                  <a:lumMod val="75000"/>
                </a:schemeClr>
              </a:buClr>
              <a:defRPr/>
            </a:pPr>
            <a:r>
              <a:rPr lang="sl-SI" sz="1100" dirty="0" smtClean="0">
                <a:solidFill>
                  <a:schemeClr val="tx1">
                    <a:lumMod val="75000"/>
                    <a:lumOff val="25000"/>
                  </a:schemeClr>
                </a:solidFill>
                <a:cs typeface="Times New Roman" pitchFamily="18" charset="0"/>
              </a:rPr>
              <a:t>Izvajanje </a:t>
            </a:r>
            <a:r>
              <a:rPr lang="sl-SI" sz="1100" dirty="0">
                <a:solidFill>
                  <a:schemeClr val="tx1">
                    <a:lumMod val="75000"/>
                    <a:lumOff val="25000"/>
                  </a:schemeClr>
                </a:solidFill>
                <a:cs typeface="Times New Roman" pitchFamily="18" charset="0"/>
              </a:rPr>
              <a:t>storitev </a:t>
            </a:r>
            <a:r>
              <a:rPr lang="sl-SI" sz="1100" dirty="0" smtClean="0">
                <a:solidFill>
                  <a:schemeClr val="tx1">
                    <a:lumMod val="75000"/>
                    <a:lumOff val="25000"/>
                  </a:schemeClr>
                </a:solidFill>
                <a:cs typeface="Times New Roman" pitchFamily="18" charset="0"/>
              </a:rPr>
              <a:t>preizkušanja kvalitete proizvodov, </a:t>
            </a:r>
            <a:r>
              <a:rPr lang="sl-SI" sz="1100" dirty="0">
                <a:solidFill>
                  <a:schemeClr val="tx1">
                    <a:lumMod val="75000"/>
                    <a:lumOff val="25000"/>
                  </a:schemeClr>
                </a:solidFill>
                <a:cs typeface="Times New Roman" pitchFamily="18" charset="0"/>
              </a:rPr>
              <a:t>umerjanja meril, izdajanja atestov, ravnanja z okoljem in raziskav in razvoja</a:t>
            </a:r>
            <a:r>
              <a:rPr lang="sl-SI" sz="1100" dirty="0">
                <a:solidFill>
                  <a:schemeClr val="tx1">
                    <a:lumMod val="75000"/>
                    <a:lumOff val="25000"/>
                  </a:schemeClr>
                </a:solidFill>
              </a:rPr>
              <a:t> </a:t>
            </a:r>
            <a:r>
              <a:rPr lang="sl-SI" sz="1100" dirty="0" smtClean="0">
                <a:solidFill>
                  <a:schemeClr val="tx1">
                    <a:lumMod val="75000"/>
                    <a:lumOff val="25000"/>
                  </a:schemeClr>
                </a:solidFill>
              </a:rPr>
              <a:t>se organizira v vsaki industrijski coni. Skupine Impol tako. da se tam zagotavlja </a:t>
            </a:r>
            <a:r>
              <a:rPr lang="sl-SI" sz="1100" dirty="0">
                <a:solidFill>
                  <a:schemeClr val="tx1">
                    <a:lumMod val="75000"/>
                    <a:lumOff val="25000"/>
                  </a:schemeClr>
                </a:solidFill>
              </a:rPr>
              <a:t>neodvisno preizkušanje izdelkov skupine Impol v skladu z zahtevami standardov in vedno novimi zahtevami končnih kupcev</a:t>
            </a:r>
            <a:r>
              <a:rPr lang="sl-SI" sz="1100" dirty="0" smtClean="0">
                <a:solidFill>
                  <a:schemeClr val="tx1">
                    <a:lumMod val="75000"/>
                    <a:lumOff val="25000"/>
                  </a:schemeClr>
                </a:solidFill>
              </a:rPr>
              <a:t>, sodeluje </a:t>
            </a:r>
            <a:r>
              <a:rPr lang="sl-SI" sz="1100" dirty="0">
                <a:solidFill>
                  <a:schemeClr val="tx1">
                    <a:lumMod val="75000"/>
                    <a:lumOff val="25000"/>
                  </a:schemeClr>
                </a:solidFill>
              </a:rPr>
              <a:t>pri razvoju in nadgradnji zagotavljanja podatkov o kemijski sestavi, mikrostrukturi in lastnostih aluminijevih zlitin (v litem, vseh vmesnih stanjih predelave ter končnih izdelkih) za potrebe tehnološkega odločanja v proizvodnih </a:t>
            </a:r>
            <a:r>
              <a:rPr lang="sl-SI" sz="1100" dirty="0" smtClean="0">
                <a:solidFill>
                  <a:schemeClr val="tx1">
                    <a:lumMod val="75000"/>
                    <a:lumOff val="25000"/>
                  </a:schemeClr>
                </a:solidFill>
              </a:rPr>
              <a:t>procesih ter razvija </a:t>
            </a:r>
            <a:r>
              <a:rPr lang="sl-SI" sz="1100" dirty="0">
                <a:solidFill>
                  <a:schemeClr val="tx1">
                    <a:lumMod val="75000"/>
                    <a:lumOff val="25000"/>
                  </a:schemeClr>
                </a:solidFill>
              </a:rPr>
              <a:t>in nadgrajuje storitve </a:t>
            </a:r>
            <a:r>
              <a:rPr lang="sl-SI" sz="1100" dirty="0" err="1">
                <a:solidFill>
                  <a:schemeClr val="tx1">
                    <a:lumMod val="75000"/>
                    <a:lumOff val="25000"/>
                  </a:schemeClr>
                </a:solidFill>
              </a:rPr>
              <a:t>managementa</a:t>
            </a:r>
            <a:r>
              <a:rPr lang="sl-SI" sz="1100" dirty="0">
                <a:solidFill>
                  <a:schemeClr val="tx1">
                    <a:lumMod val="75000"/>
                    <a:lumOff val="25000"/>
                  </a:schemeClr>
                </a:solidFill>
              </a:rPr>
              <a:t> okolja in koordinacije sistema kakovosti za </a:t>
            </a:r>
            <a:r>
              <a:rPr lang="sl-SI" sz="1100" dirty="0" smtClean="0">
                <a:solidFill>
                  <a:schemeClr val="tx1">
                    <a:lumMod val="75000"/>
                    <a:lumOff val="25000"/>
                  </a:schemeClr>
                </a:solidFill>
              </a:rPr>
              <a:t>IC.</a:t>
            </a:r>
            <a:endParaRPr lang="sl-SI" sz="1100" dirty="0">
              <a:solidFill>
                <a:schemeClr val="tx1">
                  <a:lumMod val="75000"/>
                  <a:lumOff val="25000"/>
                </a:schemeClr>
              </a:solidFill>
            </a:endParaRPr>
          </a:p>
          <a:p>
            <a:pPr indent="-182880" algn="just" fontAlgn="auto">
              <a:buClr>
                <a:schemeClr val="accent6">
                  <a:lumMod val="75000"/>
                </a:schemeClr>
              </a:buClr>
              <a:defRPr/>
            </a:pPr>
            <a:r>
              <a:rPr lang="sl-SI" sz="1100" dirty="0" smtClean="0">
                <a:solidFill>
                  <a:schemeClr val="tx1">
                    <a:lumMod val="75000"/>
                    <a:lumOff val="25000"/>
                  </a:schemeClr>
                </a:solidFill>
              </a:rPr>
              <a:t>Na </a:t>
            </a:r>
            <a:r>
              <a:rPr lang="sl-SI" sz="1100" dirty="0">
                <a:solidFill>
                  <a:schemeClr val="tx1">
                    <a:lumMod val="75000"/>
                    <a:lumOff val="25000"/>
                  </a:schemeClr>
                </a:solidFill>
              </a:rPr>
              <a:t>področju upravljanja zgodovinsko-kulturnega objekta </a:t>
            </a:r>
            <a:r>
              <a:rPr lang="sl-SI" sz="1100" dirty="0" smtClean="0">
                <a:solidFill>
                  <a:schemeClr val="tx1">
                    <a:lumMod val="75000"/>
                    <a:lumOff val="25000"/>
                  </a:schemeClr>
                </a:solidFill>
              </a:rPr>
              <a:t>Dvorca </a:t>
            </a:r>
            <a:r>
              <a:rPr lang="sl-SI" sz="1100" dirty="0">
                <a:solidFill>
                  <a:schemeClr val="tx1">
                    <a:lumMod val="75000"/>
                    <a:lumOff val="25000"/>
                  </a:schemeClr>
                </a:solidFill>
              </a:rPr>
              <a:t>Štatenberg </a:t>
            </a:r>
            <a:r>
              <a:rPr lang="sl-SI" sz="1100" dirty="0" smtClean="0">
                <a:solidFill>
                  <a:schemeClr val="tx1">
                    <a:lumMod val="75000"/>
                    <a:lumOff val="25000"/>
                  </a:schemeClr>
                </a:solidFill>
              </a:rPr>
              <a:t>se še nadalje vsa </a:t>
            </a:r>
            <a:r>
              <a:rPr lang="sl-SI" sz="1100" dirty="0">
                <a:solidFill>
                  <a:schemeClr val="tx1">
                    <a:lumMod val="75000"/>
                    <a:lumOff val="25000"/>
                  </a:schemeClr>
                </a:solidFill>
              </a:rPr>
              <a:t>sredstva za nudenje gostinsko-turističnih storitev </a:t>
            </a:r>
            <a:r>
              <a:rPr lang="sl-SI" sz="1100" dirty="0" smtClean="0">
                <a:solidFill>
                  <a:schemeClr val="tx1">
                    <a:lumMod val="75000"/>
                    <a:lumOff val="25000"/>
                  </a:schemeClr>
                </a:solidFill>
              </a:rPr>
              <a:t>dajejo </a:t>
            </a:r>
            <a:r>
              <a:rPr lang="sl-SI" sz="1100" dirty="0">
                <a:solidFill>
                  <a:schemeClr val="tx1">
                    <a:lumMod val="75000"/>
                    <a:lumOff val="25000"/>
                  </a:schemeClr>
                </a:solidFill>
              </a:rPr>
              <a:t>v </a:t>
            </a:r>
            <a:r>
              <a:rPr lang="sl-SI" sz="1100" dirty="0" smtClean="0">
                <a:solidFill>
                  <a:schemeClr val="tx1">
                    <a:lumMod val="75000"/>
                    <a:lumOff val="25000"/>
                  </a:schemeClr>
                </a:solidFill>
              </a:rPr>
              <a:t>najem in </a:t>
            </a:r>
            <a:r>
              <a:rPr lang="sl-SI" sz="1100" dirty="0">
                <a:solidFill>
                  <a:schemeClr val="tx1">
                    <a:lumMod val="75000"/>
                    <a:lumOff val="25000"/>
                  </a:schemeClr>
                </a:solidFill>
              </a:rPr>
              <a:t>se na dvorec privablja </a:t>
            </a:r>
            <a:r>
              <a:rPr lang="sl-SI" sz="1100" dirty="0" smtClean="0">
                <a:solidFill>
                  <a:schemeClr val="tx1">
                    <a:lumMod val="75000"/>
                    <a:lumOff val="25000"/>
                  </a:schemeClr>
                </a:solidFill>
              </a:rPr>
              <a:t>vse zainteresirane, </a:t>
            </a:r>
            <a:r>
              <a:rPr lang="sl-SI" sz="1100" dirty="0">
                <a:solidFill>
                  <a:schemeClr val="tx1">
                    <a:lumMod val="75000"/>
                    <a:lumOff val="25000"/>
                  </a:schemeClr>
                </a:solidFill>
              </a:rPr>
              <a:t>ki so pripravljeni za zadovoljevanje svojih interesov v dvorec tudi vlagati v kakršnikoli </a:t>
            </a:r>
            <a:r>
              <a:rPr lang="sl-SI" sz="1100" dirty="0" smtClean="0">
                <a:solidFill>
                  <a:schemeClr val="tx1">
                    <a:lumMod val="75000"/>
                    <a:lumOff val="25000"/>
                  </a:schemeClr>
                </a:solidFill>
              </a:rPr>
              <a:t>obliki. Skupina Impol pa v okviru sredstev, ki jih namenja za financiranja kulturnih in širših družbenih dejavnosti, poskrbi za vlaganja v fizično vzdrževanje objektov.</a:t>
            </a:r>
            <a:endParaRPr lang="sl-SI" sz="1100" dirty="0">
              <a:solidFill>
                <a:schemeClr val="tx1">
                  <a:lumMod val="75000"/>
                  <a:lumOff val="25000"/>
                </a:schemeClr>
              </a:solidFill>
            </a:endParaRPr>
          </a:p>
          <a:p>
            <a:pPr indent="-182880" algn="just" fontAlgn="auto">
              <a:buClr>
                <a:schemeClr val="accent6">
                  <a:lumMod val="75000"/>
                </a:schemeClr>
              </a:buClr>
              <a:defRPr/>
            </a:pPr>
            <a:r>
              <a:rPr lang="sl-SI" sz="1100" dirty="0" smtClean="0">
                <a:solidFill>
                  <a:schemeClr val="tx1">
                    <a:lumMod val="75000"/>
                    <a:lumOff val="25000"/>
                  </a:schemeClr>
                </a:solidFill>
              </a:rPr>
              <a:t>Izvajalci </a:t>
            </a:r>
            <a:r>
              <a:rPr lang="sl-SI" sz="1100" dirty="0">
                <a:solidFill>
                  <a:schemeClr val="tx1">
                    <a:lumMod val="75000"/>
                    <a:lumOff val="25000"/>
                  </a:schemeClr>
                </a:solidFill>
              </a:rPr>
              <a:t>storitev na ostalih področjih (kadrovske, IT, računovodsko-finančne, nabavne, </a:t>
            </a:r>
            <a:r>
              <a:rPr lang="sl-SI" sz="1100" dirty="0" smtClean="0">
                <a:solidFill>
                  <a:schemeClr val="tx1">
                    <a:lumMod val="75000"/>
                    <a:lumOff val="25000"/>
                  </a:schemeClr>
                </a:solidFill>
              </a:rPr>
              <a:t>prodajne itd.) </a:t>
            </a:r>
            <a:r>
              <a:rPr lang="sl-SI" sz="1100" dirty="0">
                <a:solidFill>
                  <a:schemeClr val="tx1">
                    <a:lumMod val="75000"/>
                    <a:lumOff val="25000"/>
                  </a:schemeClr>
                </a:solidFill>
              </a:rPr>
              <a:t>delujejo po </a:t>
            </a:r>
            <a:r>
              <a:rPr lang="sl-SI" sz="1100" dirty="0" smtClean="0">
                <a:solidFill>
                  <a:schemeClr val="tx1">
                    <a:lumMod val="75000"/>
                    <a:lumOff val="25000"/>
                  </a:schemeClr>
                </a:solidFill>
              </a:rPr>
              <a:t>načelih, da </a:t>
            </a:r>
            <a:r>
              <a:rPr lang="sl-SI" sz="1100" dirty="0">
                <a:solidFill>
                  <a:schemeClr val="tx1">
                    <a:lumMod val="75000"/>
                    <a:lumOff val="25000"/>
                  </a:schemeClr>
                </a:solidFill>
              </a:rPr>
              <a:t>za potrebe v </a:t>
            </a:r>
            <a:r>
              <a:rPr lang="sl-SI" sz="1100" dirty="0" smtClean="0">
                <a:solidFill>
                  <a:schemeClr val="tx1">
                    <a:lumMod val="75000"/>
                    <a:lumOff val="25000"/>
                  </a:schemeClr>
                </a:solidFill>
              </a:rPr>
              <a:t>Skupini Impol izvajajo </a:t>
            </a:r>
            <a:r>
              <a:rPr lang="sl-SI" sz="1100" dirty="0">
                <a:solidFill>
                  <a:schemeClr val="tx1">
                    <a:lumMod val="75000"/>
                    <a:lumOff val="25000"/>
                  </a:schemeClr>
                </a:solidFill>
              </a:rPr>
              <a:t>procese na najracionalnejše načine, nikakor pa ne po višjih stroških, kot bi jih izvajali nepovezani </a:t>
            </a:r>
            <a:r>
              <a:rPr lang="sl-SI" sz="1100" dirty="0" smtClean="0">
                <a:solidFill>
                  <a:schemeClr val="tx1">
                    <a:lumMod val="75000"/>
                    <a:lumOff val="25000"/>
                  </a:schemeClr>
                </a:solidFill>
              </a:rPr>
              <a:t>izvajalci, pri </a:t>
            </a:r>
            <a:r>
              <a:rPr lang="sl-SI" sz="1100" dirty="0">
                <a:solidFill>
                  <a:schemeClr val="tx1">
                    <a:lumMod val="75000"/>
                    <a:lumOff val="25000"/>
                  </a:schemeClr>
                </a:solidFill>
              </a:rPr>
              <a:t>storitvah, ki </a:t>
            </a:r>
            <a:r>
              <a:rPr lang="sl-SI" sz="1100" dirty="0" smtClean="0">
                <a:solidFill>
                  <a:schemeClr val="tx1">
                    <a:lumMod val="75000"/>
                    <a:lumOff val="25000"/>
                  </a:schemeClr>
                </a:solidFill>
              </a:rPr>
              <a:t>jih izvajajo </a:t>
            </a:r>
            <a:r>
              <a:rPr lang="sl-SI" sz="1100" dirty="0">
                <a:solidFill>
                  <a:schemeClr val="tx1">
                    <a:lumMod val="75000"/>
                    <a:lumOff val="25000"/>
                  </a:schemeClr>
                </a:solidFill>
              </a:rPr>
              <a:t>za kupce izven skupine, pa je potrebno upoštevati, da </a:t>
            </a:r>
            <a:r>
              <a:rPr lang="sl-SI" sz="1100" dirty="0" smtClean="0">
                <a:solidFill>
                  <a:schemeClr val="tx1">
                    <a:lumMod val="75000"/>
                    <a:lumOff val="25000"/>
                  </a:schemeClr>
                </a:solidFill>
              </a:rPr>
              <a:t>te storitve </a:t>
            </a:r>
            <a:r>
              <a:rPr lang="sl-SI" sz="1100" dirty="0">
                <a:solidFill>
                  <a:schemeClr val="tx1">
                    <a:lumMod val="75000"/>
                    <a:lumOff val="25000"/>
                  </a:schemeClr>
                </a:solidFill>
              </a:rPr>
              <a:t>ne smejo skupini povzročati nobene škode (upoštevati zaupnost podatkov skupine, skupno razviti </a:t>
            </a:r>
            <a:r>
              <a:rPr lang="sl-SI" sz="1100" dirty="0" err="1">
                <a:solidFill>
                  <a:schemeClr val="tx1">
                    <a:lumMod val="75000"/>
                    <a:lumOff val="25000"/>
                  </a:schemeClr>
                </a:solidFill>
              </a:rPr>
              <a:t>know</a:t>
            </a:r>
            <a:r>
              <a:rPr lang="sl-SI" sz="1100" dirty="0">
                <a:solidFill>
                  <a:schemeClr val="tx1">
                    <a:lumMod val="75000"/>
                    <a:lumOff val="25000"/>
                  </a:schemeClr>
                </a:solidFill>
              </a:rPr>
              <a:t>-</a:t>
            </a:r>
            <a:r>
              <a:rPr lang="sl-SI" sz="1100" dirty="0" err="1">
                <a:solidFill>
                  <a:schemeClr val="tx1">
                    <a:lumMod val="75000"/>
                    <a:lumOff val="25000"/>
                  </a:schemeClr>
                </a:solidFill>
              </a:rPr>
              <a:t>how</a:t>
            </a:r>
            <a:r>
              <a:rPr lang="sl-SI" sz="1100" dirty="0">
                <a:solidFill>
                  <a:schemeClr val="tx1">
                    <a:lumMod val="75000"/>
                    <a:lumOff val="25000"/>
                  </a:schemeClr>
                </a:solidFill>
              </a:rPr>
              <a:t>), se pa to še nadalje izvaja vsaj v sedanjem obsegu (npr.:  </a:t>
            </a:r>
            <a:r>
              <a:rPr lang="sl-SI" sz="1100" dirty="0" err="1">
                <a:solidFill>
                  <a:schemeClr val="tx1">
                    <a:lumMod val="75000"/>
                    <a:lumOff val="25000"/>
                  </a:schemeClr>
                </a:solidFill>
              </a:rPr>
              <a:t>Ates</a:t>
            </a:r>
            <a:r>
              <a:rPr lang="sl-SI" sz="1100" dirty="0">
                <a:solidFill>
                  <a:schemeClr val="tx1">
                    <a:lumMod val="75000"/>
                    <a:lumOff val="25000"/>
                  </a:schemeClr>
                </a:solidFill>
              </a:rPr>
              <a:t>, Tehnika SET, Upimol, Simfin, </a:t>
            </a:r>
            <a:r>
              <a:rPr lang="sl-SI" sz="1100" dirty="0" err="1">
                <a:solidFill>
                  <a:schemeClr val="tx1">
                    <a:lumMod val="75000"/>
                    <a:lumOff val="25000"/>
                  </a:schemeClr>
                </a:solidFill>
              </a:rPr>
              <a:t>Alcad</a:t>
            </a:r>
            <a:r>
              <a:rPr lang="sl-SI" sz="1100" dirty="0">
                <a:solidFill>
                  <a:schemeClr val="tx1">
                    <a:lumMod val="75000"/>
                    <a:lumOff val="25000"/>
                  </a:schemeClr>
                </a:solidFill>
              </a:rPr>
              <a:t> idr.).</a:t>
            </a:r>
          </a:p>
          <a:p>
            <a:endParaRPr lang="sl-SI" sz="14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noge 4"/>
          <p:cNvSpPr>
            <a:spLocks noGrp="1"/>
          </p:cNvSpPr>
          <p:nvPr>
            <p:ph type="ftr" sz="quarter" idx="15"/>
          </p:nvPr>
        </p:nvSpPr>
        <p:spPr/>
        <p:txBody>
          <a:bodyPr/>
          <a:lstStyle/>
          <a:p>
            <a:pPr>
              <a:defRPr/>
            </a:pPr>
            <a:r>
              <a:rPr lang="sl-SI" smtClean="0"/>
              <a:t>Impol  2017-2025</a:t>
            </a:r>
            <a:endParaRPr lang="sl-SI"/>
          </a:p>
        </p:txBody>
      </p:sp>
      <p:sp>
        <p:nvSpPr>
          <p:cNvPr id="17411" name="Ograda številke diapozitiva 5"/>
          <p:cNvSpPr>
            <a:spLocks noGrp="1"/>
          </p:cNvSpPr>
          <p:nvPr>
            <p:ph type="sldNum" sz="quarter" idx="16"/>
          </p:nvPr>
        </p:nvSpPr>
        <p:spPr/>
        <p:txBody>
          <a:bodyPr/>
          <a:lstStyle/>
          <a:p>
            <a:pPr>
              <a:defRPr/>
            </a:pPr>
            <a:fld id="{194502F2-3240-4D99-A455-47ED273B4AFA}" type="slidenum">
              <a:rPr lang="sl-SI"/>
              <a:pPr>
                <a:defRPr/>
              </a:pPr>
              <a:t>11</a:t>
            </a:fld>
            <a:endParaRPr lang="sl-SI"/>
          </a:p>
        </p:txBody>
      </p:sp>
      <p:sp>
        <p:nvSpPr>
          <p:cNvPr id="17412" name="Rectangle 2"/>
          <p:cNvSpPr>
            <a:spLocks noGrp="1" noChangeArrowheads="1"/>
          </p:cNvSpPr>
          <p:nvPr>
            <p:ph type="title"/>
          </p:nvPr>
        </p:nvSpPr>
        <p:spPr>
          <a:xfrm>
            <a:off x="514350" y="812800"/>
            <a:ext cx="5829300" cy="518840"/>
          </a:xfrm>
        </p:spPr>
        <p:txBody>
          <a:bodyPr/>
          <a:lstStyle/>
          <a:p>
            <a:pPr marL="320040" indent="-320040" algn="ctr" fontAlgn="auto">
              <a:spcAft>
                <a:spcPts val="0"/>
              </a:spcAft>
              <a:buClr>
                <a:schemeClr val="accent6">
                  <a:lumMod val="75000"/>
                </a:schemeClr>
              </a:buClr>
              <a:defRPr/>
            </a:pPr>
            <a:r>
              <a:rPr lang="sl-SI" sz="2400" dirty="0" smtClean="0">
                <a:solidFill>
                  <a:schemeClr val="tx2">
                    <a:satMod val="130000"/>
                  </a:schemeClr>
                </a:solidFill>
              </a:rPr>
              <a:t>Tržni in marketinški pristopi</a:t>
            </a:r>
          </a:p>
        </p:txBody>
      </p:sp>
      <p:sp>
        <p:nvSpPr>
          <p:cNvPr id="19461" name="Rectangle 3"/>
          <p:cNvSpPr>
            <a:spLocks noGrp="1" noChangeArrowheads="1"/>
          </p:cNvSpPr>
          <p:nvPr>
            <p:ph sz="quarter" idx="13"/>
          </p:nvPr>
        </p:nvSpPr>
        <p:spPr>
          <a:xfrm>
            <a:off x="514350" y="1403648"/>
            <a:ext cx="5829300" cy="6724352"/>
          </a:xfrm>
        </p:spPr>
        <p:txBody>
          <a:bodyPr/>
          <a:lstStyle/>
          <a:p>
            <a:pPr algn="just">
              <a:lnSpc>
                <a:spcPct val="90000"/>
              </a:lnSpc>
            </a:pPr>
            <a:r>
              <a:rPr lang="sl-SI" sz="1100" dirty="0" smtClean="0"/>
              <a:t>Skupina Impol ohranja in krepi </a:t>
            </a:r>
            <a:r>
              <a:rPr lang="sl-SI" sz="1100" dirty="0" err="1" smtClean="0"/>
              <a:t>diverzifikacijo</a:t>
            </a:r>
            <a:r>
              <a:rPr lang="sl-SI" sz="1100" dirty="0" smtClean="0"/>
              <a:t> programov, kar kupcem omogoča njihovo oskrbo v čim večji meri na enem mestu in s tem tudi večjo fleksibilnost (one stop </a:t>
            </a:r>
            <a:r>
              <a:rPr lang="sl-SI" sz="1100" dirty="0" err="1" smtClean="0"/>
              <a:t>shop</a:t>
            </a:r>
            <a:r>
              <a:rPr lang="sl-SI" sz="1100" dirty="0" smtClean="0"/>
              <a:t>). Še nadalje krepiti </a:t>
            </a:r>
            <a:r>
              <a:rPr lang="sl-SI" sz="1100" dirty="0" err="1" smtClean="0"/>
              <a:t>dispergiranost</a:t>
            </a:r>
            <a:r>
              <a:rPr lang="sl-SI" sz="1100" dirty="0" smtClean="0"/>
              <a:t> tržišča oz. kupcev z namenom zagotavljanja </a:t>
            </a:r>
            <a:r>
              <a:rPr lang="sl-SI" sz="1100" dirty="0" err="1" smtClean="0"/>
              <a:t>minimalizacije</a:t>
            </a:r>
            <a:r>
              <a:rPr lang="sl-SI" sz="1100" dirty="0" smtClean="0"/>
              <a:t> problemov izpadov posameznih trgov oz. kupcev.</a:t>
            </a:r>
          </a:p>
          <a:p>
            <a:pPr algn="just">
              <a:lnSpc>
                <a:spcPct val="90000"/>
              </a:lnSpc>
            </a:pPr>
            <a:r>
              <a:rPr lang="sl-SI" sz="1100" dirty="0" smtClean="0"/>
              <a:t>S pretežnim delom kupcev se še nadalje vzpostavlja direktne tržno-tehnične odnose, kar velja tudi za kupce, ki jih obvladujejo posredniki oz. agentje izven skupine (vsaj za 60% prodaje). Tudi pri prodaji preko trgovine krepiti prodajo za znanega končnega kupca.</a:t>
            </a:r>
          </a:p>
          <a:p>
            <a:pPr algn="just">
              <a:lnSpc>
                <a:spcPct val="90000"/>
              </a:lnSpc>
            </a:pPr>
            <a:r>
              <a:rPr lang="sl-SI" sz="1100" dirty="0" smtClean="0"/>
              <a:t>Prodaja programov stiskanih in valjanih izdelkov je organizirana praviloma enovito v okviru Skupine Impol. Izjemoma se prodaja za posamezna tržišča organizira direktno iz proizvodnih enot, če to pogojujejo politični, tržni, carinski, davčni ipd. razlogi. Zato se oblikuje kot podpora tudi skupna informacijska baza Skupine Impol, ki na tej osnovi omogoča pripravo predlogov z novimi idejami.</a:t>
            </a:r>
          </a:p>
          <a:p>
            <a:pPr algn="just">
              <a:lnSpc>
                <a:spcPct val="90000"/>
              </a:lnSpc>
            </a:pPr>
            <a:r>
              <a:rPr lang="sl-SI" sz="1100" dirty="0" smtClean="0"/>
              <a:t>V skladu z rastjo obsega prodaje se vzporedno širi na trgu nastopajoče število sodelujočih v prodajnih procesih.</a:t>
            </a:r>
            <a:endParaRPr lang="sl-SI" sz="1100" dirty="0"/>
          </a:p>
          <a:p>
            <a:pPr marL="46037" indent="0" algn="ctr">
              <a:lnSpc>
                <a:spcPct val="90000"/>
              </a:lnSpc>
              <a:buNone/>
            </a:pPr>
            <a:r>
              <a:rPr lang="sl-SI" sz="2400" b="1" dirty="0">
                <a:solidFill>
                  <a:schemeClr val="tx2">
                    <a:satMod val="130000"/>
                  </a:schemeClr>
                </a:solidFill>
              </a:rPr>
              <a:t>Nabava in metal </a:t>
            </a:r>
            <a:r>
              <a:rPr lang="sl-SI" sz="2400" b="1" dirty="0" err="1" smtClean="0">
                <a:solidFill>
                  <a:schemeClr val="tx2">
                    <a:satMod val="130000"/>
                  </a:schemeClr>
                </a:solidFill>
              </a:rPr>
              <a:t>management</a:t>
            </a:r>
            <a:endParaRPr lang="sl-SI" sz="2400" b="1" dirty="0" smtClean="0">
              <a:solidFill>
                <a:schemeClr val="tx2">
                  <a:satMod val="130000"/>
                </a:schemeClr>
              </a:solidFill>
            </a:endParaRPr>
          </a:p>
          <a:p>
            <a:pPr algn="just">
              <a:lnSpc>
                <a:spcPct val="90000"/>
              </a:lnSpc>
            </a:pPr>
            <a:r>
              <a:rPr lang="sl-SI" sz="1100" dirty="0"/>
              <a:t>Temeljna usmeritev je zagotavljati najcenejše vhode </a:t>
            </a:r>
            <a:r>
              <a:rPr lang="sl-SI" sz="1100" dirty="0" smtClean="0"/>
              <a:t>surovin in drugih materialov </a:t>
            </a:r>
            <a:r>
              <a:rPr lang="sl-SI" sz="1100" dirty="0"/>
              <a:t>tako, </a:t>
            </a:r>
            <a:r>
              <a:rPr lang="sl-SI" sz="1100" dirty="0" smtClean="0"/>
              <a:t>da se </a:t>
            </a:r>
            <a:r>
              <a:rPr lang="sl-SI" sz="1100" dirty="0"/>
              <a:t>v Skupini razvija proizvodnjo najzahtevnejših zlitin in oblik vhodnih surovin, </a:t>
            </a:r>
            <a:r>
              <a:rPr lang="sl-SI" sz="1100" dirty="0" smtClean="0"/>
              <a:t>vse ostalo pa se </a:t>
            </a:r>
            <a:r>
              <a:rPr lang="sl-SI" sz="1100" dirty="0"/>
              <a:t>kupuje na trgu </a:t>
            </a:r>
            <a:r>
              <a:rPr lang="sl-SI" sz="1100" dirty="0" smtClean="0"/>
              <a:t>po konkurenčnih pogojih. Kot podpora temu se v Skupini uporablja enovit podporni informacijski sistem.</a:t>
            </a:r>
            <a:endParaRPr lang="sl-SI" sz="1100" dirty="0"/>
          </a:p>
          <a:p>
            <a:pPr algn="just">
              <a:lnSpc>
                <a:spcPct val="90000"/>
              </a:lnSpc>
            </a:pPr>
            <a:r>
              <a:rPr lang="sl-SI" sz="1100" dirty="0"/>
              <a:t>Nabavni trg aluminijskih surovin razvijati tako, da posamezen dobavitelj ne presega 30% zadovoljevanja potreb skupine. Za </a:t>
            </a:r>
            <a:r>
              <a:rPr lang="sl-SI" sz="1100" dirty="0" smtClean="0"/>
              <a:t>pretežni del </a:t>
            </a:r>
            <a:r>
              <a:rPr lang="sl-SI" sz="1100" dirty="0"/>
              <a:t>potreb skleniti dolgoročne strateške nabavne pogodbe. </a:t>
            </a:r>
          </a:p>
          <a:p>
            <a:pPr algn="just">
              <a:lnSpc>
                <a:spcPct val="90000"/>
              </a:lnSpc>
            </a:pPr>
            <a:r>
              <a:rPr lang="sl-SI" sz="1100" dirty="0" smtClean="0">
                <a:solidFill>
                  <a:srgbClr val="000000"/>
                </a:solidFill>
              </a:rPr>
              <a:t>Na </a:t>
            </a:r>
            <a:r>
              <a:rPr lang="sl-SI" sz="1100" dirty="0">
                <a:solidFill>
                  <a:srgbClr val="000000"/>
                </a:solidFill>
              </a:rPr>
              <a:t>področju zagotavljanja energentov se sklepajo strateške nabavne pogodbe s fiksno ceno ali na osnovi </a:t>
            </a:r>
            <a:r>
              <a:rPr lang="sl-SI" sz="1100" dirty="0" smtClean="0">
                <a:solidFill>
                  <a:srgbClr val="000000"/>
                </a:solidFill>
              </a:rPr>
              <a:t>formul za več obdobij vnaprej.</a:t>
            </a:r>
            <a:endParaRPr lang="sl-SI" sz="1100" dirty="0">
              <a:solidFill>
                <a:srgbClr val="000000"/>
              </a:solidFill>
            </a:endParaRPr>
          </a:p>
          <a:p>
            <a:pPr algn="just">
              <a:lnSpc>
                <a:spcPct val="90000"/>
              </a:lnSpc>
            </a:pPr>
            <a:r>
              <a:rPr lang="sl-SI" sz="1100" dirty="0">
                <a:solidFill>
                  <a:srgbClr val="000000"/>
                </a:solidFill>
              </a:rPr>
              <a:t>Zagotavljati stopnjo fleksibilnosti oskrbe s surovinami, ki omogoča obvladovanje zalog na nivoju  postavljenih  ciljev ob hkratni 15 % spremembi prodajnega </a:t>
            </a:r>
            <a:r>
              <a:rPr lang="sl-SI" sz="1100" dirty="0" err="1">
                <a:solidFill>
                  <a:srgbClr val="000000"/>
                </a:solidFill>
              </a:rPr>
              <a:t>asortimana</a:t>
            </a:r>
            <a:r>
              <a:rPr lang="sl-SI" sz="1100" dirty="0">
                <a:solidFill>
                  <a:srgbClr val="000000"/>
                </a:solidFill>
              </a:rPr>
              <a:t>  glede na dogovorjeni plan.</a:t>
            </a:r>
          </a:p>
          <a:p>
            <a:pPr algn="just">
              <a:lnSpc>
                <a:spcPct val="90000"/>
              </a:lnSpc>
            </a:pPr>
            <a:endParaRPr lang="sl-SI" sz="1100" b="1"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grada noge 4"/>
          <p:cNvSpPr>
            <a:spLocks noGrp="1"/>
          </p:cNvSpPr>
          <p:nvPr>
            <p:ph type="ftr" sz="quarter" idx="15"/>
          </p:nvPr>
        </p:nvSpPr>
        <p:spPr/>
        <p:txBody>
          <a:bodyPr/>
          <a:lstStyle/>
          <a:p>
            <a:pPr>
              <a:defRPr/>
            </a:pPr>
            <a:r>
              <a:rPr lang="sl-SI" smtClean="0"/>
              <a:t>Impol  2017-2025</a:t>
            </a:r>
            <a:endParaRPr lang="sl-SI"/>
          </a:p>
        </p:txBody>
      </p:sp>
      <p:sp>
        <p:nvSpPr>
          <p:cNvPr id="19459" name="Ograda številke diapozitiva 5"/>
          <p:cNvSpPr>
            <a:spLocks noGrp="1"/>
          </p:cNvSpPr>
          <p:nvPr>
            <p:ph type="sldNum" sz="quarter" idx="16"/>
          </p:nvPr>
        </p:nvSpPr>
        <p:spPr/>
        <p:txBody>
          <a:bodyPr/>
          <a:lstStyle/>
          <a:p>
            <a:pPr>
              <a:defRPr/>
            </a:pPr>
            <a:fld id="{E7D4F991-B5DE-4FE5-B59F-F2EF4C96DE1F}" type="slidenum">
              <a:rPr lang="sl-SI"/>
              <a:pPr>
                <a:defRPr/>
              </a:pPr>
              <a:t>12</a:t>
            </a:fld>
            <a:endParaRPr lang="sl-SI"/>
          </a:p>
        </p:txBody>
      </p:sp>
      <p:sp>
        <p:nvSpPr>
          <p:cNvPr id="19460" name="Rectangle 2"/>
          <p:cNvSpPr>
            <a:spLocks noGrp="1" noChangeArrowheads="1"/>
          </p:cNvSpPr>
          <p:nvPr>
            <p:ph type="title"/>
          </p:nvPr>
        </p:nvSpPr>
        <p:spPr>
          <a:xfrm>
            <a:off x="514350" y="609600"/>
            <a:ext cx="5829300" cy="711200"/>
          </a:xfrm>
        </p:spPr>
        <p:txBody>
          <a:bodyPr>
            <a:noAutofit/>
          </a:bodyPr>
          <a:lstStyle/>
          <a:p>
            <a:pPr marL="0" indent="0" algn="ctr" fontAlgn="auto">
              <a:spcAft>
                <a:spcPts val="0"/>
              </a:spcAft>
              <a:buClr>
                <a:schemeClr val="accent6">
                  <a:lumMod val="75000"/>
                </a:schemeClr>
              </a:buClr>
              <a:buNone/>
              <a:defRPr/>
            </a:pPr>
            <a:r>
              <a:rPr lang="sl-SI" sz="2400" dirty="0" smtClean="0">
                <a:solidFill>
                  <a:schemeClr val="tx2">
                    <a:satMod val="130000"/>
                  </a:schemeClr>
                </a:solidFill>
              </a:rPr>
              <a:t>Razvojno-raziskovalno-inovacijska dejavnost</a:t>
            </a:r>
          </a:p>
        </p:txBody>
      </p:sp>
      <p:sp>
        <p:nvSpPr>
          <p:cNvPr id="32771" name="Rectangle 3"/>
          <p:cNvSpPr>
            <a:spLocks noGrp="1" noChangeArrowheads="1"/>
          </p:cNvSpPr>
          <p:nvPr>
            <p:ph sz="quarter" idx="13"/>
          </p:nvPr>
        </p:nvSpPr>
        <p:spPr>
          <a:xfrm>
            <a:off x="514350" y="1422400"/>
            <a:ext cx="5829300" cy="6705600"/>
          </a:xfrm>
        </p:spPr>
        <p:txBody>
          <a:bodyPr rtlCol="0">
            <a:normAutofit/>
          </a:bodyPr>
          <a:lstStyle/>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Strateški raziskovalni projekti, ki jih koordinira krovna družba Impol 2000 in to zlasti s področja razvoja novih izdelkov in programov z višjo stopnjo dodelave, ki so skupnega pomena za Skupino Impol in izhajajo iz njenih potreb, se izvajajo na osnovi vnaprej dogovorjenih pogodbenih ciljih in materialnih pogojih za financiranje projektov. V izvajanje teh projektov se vključujejo sodelavci iz celotne Skupine Impol.</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Aplikativna razvojno-raziskovalna dejavnost ter inovacijska dejavnost se organizira kot temeljna dejavnost v vsaki družbi v skupini v skladu z njihovimi proizvodnimi oz. storitvenimi programi in potrebami. V izvajanje teh projektov se vključujejo tudi sodelavci, ki so zadolženi za strateške raziskovalne projekte.</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Množična inovacijska dejavnost se v skupini izvaja tako, da so zanjo odgovorne vse sredine v skupini, financirajo pa jo njihovi uporabniki. To je mišljeno kot sestavni del izvajanja vseh opravil zaposlenih v skupini. Pričakuje se vsaj en koristni predlog  na zaposlenega na leto.</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Za proizvodnjo in trženje aluminijskih izdelkov z zmeraj višjo stopnjo dodelave, pretežno namenjenih končnim kupcem, bomo identificirali vse manjkajoče kompetence v sistemu in temu primerno zagotovili ustrezne kadrovske vire. Razvoj ključnih, visoko-specializiranih kadrov, se bo izvajal v sklopu novih projektov za zagotavljanje višje stopnje dodelave. </a:t>
            </a:r>
          </a:p>
          <a:p>
            <a:pPr marL="45720" indent="0" algn="ctr" fontAlgn="auto">
              <a:lnSpc>
                <a:spcPct val="90000"/>
              </a:lnSpc>
              <a:buClr>
                <a:schemeClr val="accent6">
                  <a:lumMod val="75000"/>
                </a:schemeClr>
              </a:buClr>
              <a:buNone/>
              <a:defRPr/>
            </a:pPr>
            <a:r>
              <a:rPr lang="sl-SI" sz="2400" b="1" dirty="0">
                <a:solidFill>
                  <a:schemeClr val="tx2">
                    <a:satMod val="130000"/>
                  </a:schemeClr>
                </a:solidFill>
              </a:rPr>
              <a:t>Razvoj </a:t>
            </a:r>
            <a:r>
              <a:rPr lang="sl-SI" sz="2400" b="1" dirty="0" smtClean="0">
                <a:solidFill>
                  <a:schemeClr val="tx2">
                    <a:satMod val="130000"/>
                  </a:schemeClr>
                </a:solidFill>
              </a:rPr>
              <a:t>kadrov</a:t>
            </a:r>
          </a:p>
          <a:p>
            <a:pPr indent="-182880" algn="just" fontAlgn="auto">
              <a:lnSpc>
                <a:spcPct val="90000"/>
              </a:lnSpc>
              <a:buClr>
                <a:schemeClr val="accent6">
                  <a:lumMod val="75000"/>
                </a:schemeClr>
              </a:buClr>
              <a:defRPr/>
            </a:pPr>
            <a:r>
              <a:rPr lang="sl-SI" sz="1100" dirty="0">
                <a:solidFill>
                  <a:schemeClr val="tx1">
                    <a:lumMod val="75000"/>
                    <a:lumOff val="25000"/>
                  </a:schemeClr>
                </a:solidFill>
              </a:rPr>
              <a:t>Poenotiti politiko upravljanja z zaposlenimi s prenosom dobrih praks dela na vse lokacije v Skupini Impol.</a:t>
            </a:r>
          </a:p>
          <a:p>
            <a:pPr indent="-182880" algn="just" fontAlgn="auto">
              <a:lnSpc>
                <a:spcPct val="90000"/>
              </a:lnSpc>
              <a:buClr>
                <a:schemeClr val="accent6">
                  <a:lumMod val="75000"/>
                </a:schemeClr>
              </a:buClr>
              <a:defRPr/>
            </a:pPr>
            <a:r>
              <a:rPr lang="sl-SI" sz="1100" dirty="0">
                <a:solidFill>
                  <a:schemeClr val="tx1">
                    <a:lumMod val="75000"/>
                    <a:lumOff val="25000"/>
                  </a:schemeClr>
                </a:solidFill>
              </a:rPr>
              <a:t>Cilj skupine Impol je, da si dolgoročno zagotavlja ustrezno bazo visoko usposobljenih in motiviranih strokovnjakov, kar dosega z ohranjanjem obstoječega strokovnega kadra (zato se </a:t>
            </a:r>
            <a:r>
              <a:rPr lang="sl-SI" sz="1100" dirty="0" err="1">
                <a:solidFill>
                  <a:schemeClr val="tx1">
                    <a:lumMod val="75000"/>
                    <a:lumOff val="25000"/>
                  </a:schemeClr>
                </a:solidFill>
              </a:rPr>
              <a:t>fluktuacija</a:t>
            </a:r>
            <a:r>
              <a:rPr lang="sl-SI" sz="1100" dirty="0">
                <a:solidFill>
                  <a:schemeClr val="tx1">
                    <a:lumMod val="75000"/>
                    <a:lumOff val="25000"/>
                  </a:schemeClr>
                </a:solidFill>
              </a:rPr>
              <a:t> ne podpira), pridobivanjem novega ter z izobraževanjem obstoječega kadra z v skupino usmerjenimi programi izobraževanja v Akademiji Skupine Impol.</a:t>
            </a:r>
          </a:p>
          <a:p>
            <a:pPr indent="-182880" algn="just" fontAlgn="auto">
              <a:lnSpc>
                <a:spcPct val="90000"/>
              </a:lnSpc>
              <a:buClr>
                <a:schemeClr val="accent6">
                  <a:lumMod val="75000"/>
                </a:schemeClr>
              </a:buClr>
              <a:defRPr/>
            </a:pPr>
            <a:r>
              <a:rPr lang="sl-SI" sz="1100" dirty="0">
                <a:solidFill>
                  <a:schemeClr val="tx1">
                    <a:lumMod val="75000"/>
                    <a:lumOff val="25000"/>
                  </a:schemeClr>
                </a:solidFill>
              </a:rPr>
              <a:t>Za izvajanje specializiranih opravil je cilj, da so za izvajanje vsakega opravila usposobljeni vsaj trije zaposleni, kar omogoča njihovo nemoteno izvajanje v primeru kadrovskih sprememb.</a:t>
            </a:r>
          </a:p>
          <a:p>
            <a:pPr indent="-182880" algn="just" fontAlgn="auto">
              <a:lnSpc>
                <a:spcPct val="90000"/>
              </a:lnSpc>
              <a:buClr>
                <a:schemeClr val="accent6">
                  <a:lumMod val="75000"/>
                </a:schemeClr>
              </a:buClr>
              <a:defRPr/>
            </a:pPr>
            <a:r>
              <a:rPr lang="sl-SI" sz="1100" dirty="0">
                <a:solidFill>
                  <a:schemeClr val="tx1">
                    <a:lumMod val="75000"/>
                    <a:lumOff val="25000"/>
                  </a:schemeClr>
                </a:solidFill>
              </a:rPr>
              <a:t>Nadgrajevati sistem, ki zaposlenim omogoča  napredovanje predvsem na strokovnih osnovah in zmanjšati vpliv hierarhičnega napredovanja tako, da bo večina napredovanj na strokovnih osnovah.</a:t>
            </a:r>
          </a:p>
          <a:p>
            <a:pPr algn="just">
              <a:lnSpc>
                <a:spcPct val="90000"/>
              </a:lnSpc>
            </a:pPr>
            <a:r>
              <a:rPr lang="sl-SI" sz="1100" dirty="0"/>
              <a:t>Ustvarjati pogoje za nastajanje družini prijaznega podjetja.</a:t>
            </a:r>
          </a:p>
          <a:p>
            <a:pPr algn="just">
              <a:lnSpc>
                <a:spcPct val="90000"/>
              </a:lnSpc>
            </a:pPr>
            <a:r>
              <a:rPr lang="sl-SI" sz="1100" dirty="0"/>
              <a:t>Ohranjati  kontakte z upokojenimi sodelavci ( glasilo, letna srečanja</a:t>
            </a:r>
            <a:r>
              <a:rPr lang="sl-SI" sz="1100" dirty="0" smtClean="0"/>
              <a:t>…).</a:t>
            </a:r>
          </a:p>
          <a:p>
            <a:pPr indent="-182880" algn="just">
              <a:lnSpc>
                <a:spcPct val="90000"/>
              </a:lnSpc>
              <a:spcBef>
                <a:spcPts val="336"/>
              </a:spcBef>
              <a:buFont typeface="Georgia"/>
              <a:buChar char="*"/>
            </a:pPr>
            <a:r>
              <a:rPr lang="sl-SI" sz="1100" dirty="0"/>
              <a:t>Zagotovi se enotni </a:t>
            </a:r>
            <a:r>
              <a:rPr lang="sl-SI" sz="1100" dirty="0" smtClean="0"/>
              <a:t>kadrovski informacijski </a:t>
            </a:r>
            <a:r>
              <a:rPr lang="sl-SI" sz="1100" dirty="0"/>
              <a:t>sistem </a:t>
            </a:r>
            <a:r>
              <a:rPr lang="sl-SI" sz="1100" dirty="0" smtClean="0"/>
              <a:t>v </a:t>
            </a:r>
            <a:r>
              <a:rPr lang="sl-SI" sz="1100" dirty="0"/>
              <a:t>celotni </a:t>
            </a:r>
            <a:r>
              <a:rPr lang="sl-SI" sz="1100" dirty="0" smtClean="0"/>
              <a:t>Skupini </a:t>
            </a:r>
            <a:r>
              <a:rPr lang="sl-SI" sz="1100" dirty="0"/>
              <a:t>Impol.</a:t>
            </a:r>
          </a:p>
          <a:p>
            <a:pPr algn="just">
              <a:lnSpc>
                <a:spcPct val="90000"/>
              </a:lnSpc>
            </a:pPr>
            <a:endParaRPr lang="sl-SI" sz="1100" dirty="0"/>
          </a:p>
          <a:p>
            <a:pPr marL="45720" indent="0" algn="just" fontAlgn="auto">
              <a:lnSpc>
                <a:spcPct val="90000"/>
              </a:lnSpc>
              <a:buClr>
                <a:schemeClr val="accent6">
                  <a:lumMod val="75000"/>
                </a:schemeClr>
              </a:buClr>
              <a:buNone/>
              <a:defRPr/>
            </a:pPr>
            <a:endParaRPr lang="sl-SI" sz="1100" b="1" dirty="0" smtClean="0">
              <a:solidFill>
                <a:schemeClr val="tx1">
                  <a:lumMod val="75000"/>
                  <a:lumOff val="2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noge 4"/>
          <p:cNvSpPr>
            <a:spLocks noGrp="1"/>
          </p:cNvSpPr>
          <p:nvPr>
            <p:ph type="ftr" sz="quarter" idx="15"/>
          </p:nvPr>
        </p:nvSpPr>
        <p:spPr/>
        <p:txBody>
          <a:bodyPr/>
          <a:lstStyle/>
          <a:p>
            <a:pPr>
              <a:defRPr/>
            </a:pPr>
            <a:r>
              <a:rPr lang="sl-SI" smtClean="0"/>
              <a:t>Impol  2017-2025</a:t>
            </a:r>
            <a:endParaRPr lang="sl-SI"/>
          </a:p>
        </p:txBody>
      </p:sp>
      <p:sp>
        <p:nvSpPr>
          <p:cNvPr id="22531" name="Ograda številke diapozitiva 5"/>
          <p:cNvSpPr>
            <a:spLocks noGrp="1"/>
          </p:cNvSpPr>
          <p:nvPr>
            <p:ph type="sldNum" sz="quarter" idx="16"/>
          </p:nvPr>
        </p:nvSpPr>
        <p:spPr/>
        <p:txBody>
          <a:bodyPr/>
          <a:lstStyle/>
          <a:p>
            <a:pPr>
              <a:defRPr/>
            </a:pPr>
            <a:fld id="{A77257F9-BCEF-4885-98D6-C69BD638E5D2}" type="slidenum">
              <a:rPr lang="sl-SI"/>
              <a:pPr>
                <a:defRPr/>
              </a:pPr>
              <a:t>13</a:t>
            </a:fld>
            <a:endParaRPr lang="sl-SI"/>
          </a:p>
        </p:txBody>
      </p:sp>
      <p:sp>
        <p:nvSpPr>
          <p:cNvPr id="22532" name="Rectangle 2"/>
          <p:cNvSpPr>
            <a:spLocks noGrp="1" noChangeArrowheads="1"/>
          </p:cNvSpPr>
          <p:nvPr>
            <p:ph type="title"/>
          </p:nvPr>
        </p:nvSpPr>
        <p:spPr>
          <a:xfrm>
            <a:off x="514350" y="609600"/>
            <a:ext cx="5829300" cy="609600"/>
          </a:xfrm>
        </p:spPr>
        <p:txBody>
          <a:bodyPr/>
          <a:lstStyle/>
          <a:p>
            <a:pPr marL="0" indent="0" algn="ctr" fontAlgn="auto">
              <a:spcAft>
                <a:spcPts val="0"/>
              </a:spcAft>
              <a:buClr>
                <a:schemeClr val="accent6">
                  <a:lumMod val="75000"/>
                </a:schemeClr>
              </a:buClr>
              <a:buNone/>
              <a:defRPr/>
            </a:pPr>
            <a:r>
              <a:rPr lang="sl-SI" sz="3200" dirty="0" smtClean="0">
                <a:solidFill>
                  <a:schemeClr val="tx2">
                    <a:satMod val="130000"/>
                  </a:schemeClr>
                </a:solidFill>
              </a:rPr>
              <a:t>Financiranje</a:t>
            </a:r>
          </a:p>
        </p:txBody>
      </p:sp>
      <p:sp>
        <p:nvSpPr>
          <p:cNvPr id="25605" name="Rectangle 3"/>
          <p:cNvSpPr>
            <a:spLocks noGrp="1" noChangeArrowheads="1"/>
          </p:cNvSpPr>
          <p:nvPr>
            <p:ph sz="quarter" idx="13"/>
          </p:nvPr>
        </p:nvSpPr>
        <p:spPr>
          <a:xfrm>
            <a:off x="514350" y="1422400"/>
            <a:ext cx="5829300" cy="6705600"/>
          </a:xfrm>
        </p:spPr>
        <p:txBody>
          <a:bodyPr/>
          <a:lstStyle/>
          <a:p>
            <a:pPr algn="just">
              <a:lnSpc>
                <a:spcPct val="90000"/>
              </a:lnSpc>
            </a:pPr>
            <a:r>
              <a:rPr lang="sl-SI" sz="1100" dirty="0" smtClean="0"/>
              <a:t>Za financiranje razvojnih projektov ter povečevanja obsega poslovanja se vključujejo tudi vse alternativne oblike financiranja.</a:t>
            </a:r>
          </a:p>
          <a:p>
            <a:pPr algn="just">
              <a:lnSpc>
                <a:spcPct val="90000"/>
              </a:lnSpc>
            </a:pPr>
            <a:r>
              <a:rPr lang="sl-SI" sz="1100" dirty="0" smtClean="0"/>
              <a:t>Razpršenost zunanjih investitorjev se ohranja tako, da posamezen investitor ne preseže 30% v skupni vrednosti njihovih naložb v skupino Impol.</a:t>
            </a:r>
          </a:p>
          <a:p>
            <a:pPr algn="just">
              <a:lnSpc>
                <a:spcPct val="90000"/>
              </a:lnSpc>
            </a:pPr>
            <a:r>
              <a:rPr lang="sl-SI" sz="1100" dirty="0" smtClean="0"/>
              <a:t>Naložbe v osnovna in trajna obratna sredstva se financirajo prioritetno z dolgoročnim zadolževanjem.</a:t>
            </a:r>
          </a:p>
          <a:p>
            <a:pPr algn="just">
              <a:lnSpc>
                <a:spcPct val="90000"/>
              </a:lnSpc>
            </a:pPr>
            <a:r>
              <a:rPr lang="sl-SI" sz="1100" dirty="0" smtClean="0"/>
              <a:t>Zagotovi se enotni informacijski sistem spremljanja poslovanja v celotni skupini Impol.</a:t>
            </a:r>
          </a:p>
          <a:p>
            <a:pPr algn="just">
              <a:lnSpc>
                <a:spcPct val="90000"/>
              </a:lnSpc>
            </a:pPr>
            <a:r>
              <a:rPr lang="sl-SI" sz="1100" dirty="0" smtClean="0">
                <a:solidFill>
                  <a:schemeClr val="tx1">
                    <a:lumMod val="75000"/>
                    <a:lumOff val="25000"/>
                  </a:schemeClr>
                </a:solidFill>
              </a:rPr>
              <a:t>Vlaganja prostih finančnih sredstev se izvajajo le tja, kjer ima vlagatelj iz Impola v usklajeni višini tudi obveznosti.</a:t>
            </a:r>
          </a:p>
          <a:p>
            <a:pPr algn="just">
              <a:lnSpc>
                <a:spcPct val="90000"/>
              </a:lnSpc>
            </a:pPr>
            <a:endParaRPr lang="sl-SI" sz="1100" dirty="0">
              <a:solidFill>
                <a:schemeClr val="tx1">
                  <a:lumMod val="75000"/>
                  <a:lumOff val="25000"/>
                </a:schemeClr>
              </a:solidFill>
            </a:endParaRPr>
          </a:p>
          <a:p>
            <a:pPr marL="46037" indent="0" algn="ctr">
              <a:lnSpc>
                <a:spcPct val="90000"/>
              </a:lnSpc>
              <a:buNone/>
            </a:pPr>
            <a:r>
              <a:rPr lang="sl-SI" sz="2400" b="1" dirty="0">
                <a:solidFill>
                  <a:schemeClr val="tx2">
                    <a:satMod val="130000"/>
                  </a:schemeClr>
                </a:solidFill>
              </a:rPr>
              <a:t>Zavarovanja in obvladovanje tveganj</a:t>
            </a:r>
            <a:endParaRPr lang="sl-SI" sz="2400" b="1" dirty="0" smtClean="0">
              <a:solidFill>
                <a:schemeClr val="tx1">
                  <a:lumMod val="75000"/>
                  <a:lumOff val="25000"/>
                </a:schemeClr>
              </a:solidFill>
            </a:endParaRPr>
          </a:p>
          <a:p>
            <a:pPr indent="-182880" algn="just" fontAlgn="auto">
              <a:buClr>
                <a:schemeClr val="accent6">
                  <a:lumMod val="75000"/>
                </a:schemeClr>
              </a:buClr>
              <a:defRPr/>
            </a:pPr>
            <a:r>
              <a:rPr lang="sl-SI" sz="1100" dirty="0" err="1">
                <a:solidFill>
                  <a:srgbClr val="000000"/>
                </a:solidFill>
              </a:rPr>
              <a:t>Risk</a:t>
            </a:r>
            <a:r>
              <a:rPr lang="sl-SI" sz="1100" dirty="0">
                <a:solidFill>
                  <a:srgbClr val="000000"/>
                </a:solidFill>
              </a:rPr>
              <a:t> </a:t>
            </a:r>
            <a:r>
              <a:rPr lang="sl-SI" sz="1100" dirty="0" err="1">
                <a:solidFill>
                  <a:srgbClr val="000000"/>
                </a:solidFill>
              </a:rPr>
              <a:t>management</a:t>
            </a:r>
            <a:r>
              <a:rPr lang="sl-SI" sz="1100" dirty="0">
                <a:solidFill>
                  <a:srgbClr val="000000"/>
                </a:solidFill>
              </a:rPr>
              <a:t> (obvladovanje procesa poslovanja z aluminijem) se še nadalje izvaja v celotni verigi na nivoju skupine Impol,  ki obsega  prodajo – proizvodnjo  - nabavo – terminsko trgovanje - financiranje in računovodstvo in sicer z vidika izpolnjevanja  pogodb s kupci, ki zajema tako varovanje borznih cen in prodajnih marž kot  tudi izpolnjevanje pogodbenih rokov  in količin.</a:t>
            </a:r>
          </a:p>
          <a:p>
            <a:pPr indent="-182880" algn="just" fontAlgn="auto">
              <a:buClr>
                <a:schemeClr val="accent6">
                  <a:lumMod val="75000"/>
                </a:schemeClr>
              </a:buClr>
              <a:defRPr/>
            </a:pPr>
            <a:r>
              <a:rPr lang="sl-SI" sz="1100" dirty="0">
                <a:solidFill>
                  <a:schemeClr val="tx1">
                    <a:lumMod val="75000"/>
                    <a:lumOff val="25000"/>
                  </a:schemeClr>
                </a:solidFill>
              </a:rPr>
              <a:t>Še nadalje se razvija sistem zavarovanj pred tržnimi riziki za celotno </a:t>
            </a:r>
            <a:r>
              <a:rPr lang="sl-SI" sz="1100" dirty="0" smtClean="0">
                <a:solidFill>
                  <a:schemeClr val="tx1">
                    <a:lumMod val="75000"/>
                    <a:lumOff val="25000"/>
                  </a:schemeClr>
                </a:solidFill>
              </a:rPr>
              <a:t>Skupino. </a:t>
            </a:r>
            <a:r>
              <a:rPr lang="sl-SI" sz="1100" dirty="0">
                <a:solidFill>
                  <a:schemeClr val="tx1">
                    <a:lumMod val="75000"/>
                    <a:lumOff val="25000"/>
                  </a:schemeClr>
                </a:solidFill>
              </a:rPr>
              <a:t>Načeloma se zavarujejo vse terjatve do kupcev</a:t>
            </a:r>
            <a:r>
              <a:rPr lang="sl-SI" sz="1100" dirty="0" smtClean="0">
                <a:solidFill>
                  <a:schemeClr val="tx1">
                    <a:lumMod val="75000"/>
                    <a:lumOff val="25000"/>
                  </a:schemeClr>
                </a:solidFill>
              </a:rPr>
              <a:t>.</a:t>
            </a:r>
            <a:endParaRPr lang="sl-SI" sz="1100" dirty="0">
              <a:solidFill>
                <a:schemeClr val="tx1">
                  <a:lumMod val="75000"/>
                  <a:lumOff val="25000"/>
                </a:schemeClr>
              </a:solidFill>
            </a:endParaRPr>
          </a:p>
          <a:p>
            <a:pPr indent="-182880" algn="just" fontAlgn="auto">
              <a:buClr>
                <a:schemeClr val="accent6">
                  <a:lumMod val="75000"/>
                </a:schemeClr>
              </a:buClr>
              <a:defRPr/>
            </a:pPr>
            <a:r>
              <a:rPr lang="sl-SI" sz="1100" dirty="0">
                <a:solidFill>
                  <a:schemeClr val="tx1">
                    <a:lumMod val="75000"/>
                    <a:lumOff val="25000"/>
                  </a:schemeClr>
                </a:solidFill>
              </a:rPr>
              <a:t>V odvisnosti od razpoložljivega finančnega trga se zagotovi varovanje pred valutnimi riziki.</a:t>
            </a:r>
          </a:p>
          <a:p>
            <a:pPr indent="-182880" algn="just" fontAlgn="auto">
              <a:buClr>
                <a:schemeClr val="accent6">
                  <a:lumMod val="75000"/>
                </a:schemeClr>
              </a:buClr>
              <a:defRPr/>
            </a:pPr>
            <a:r>
              <a:rPr lang="sl-SI" sz="1100" dirty="0">
                <a:solidFill>
                  <a:schemeClr val="tx1">
                    <a:lumMod val="75000"/>
                    <a:lumOff val="25000"/>
                  </a:schemeClr>
                </a:solidFill>
              </a:rPr>
              <a:t>Proizvajalčevo odgovornost zavarujemo v skladu z zahtevami oz. pričakovanji kupcev.</a:t>
            </a:r>
          </a:p>
          <a:p>
            <a:pPr indent="-182880" algn="just" fontAlgn="auto">
              <a:buClr>
                <a:schemeClr val="accent6">
                  <a:lumMod val="75000"/>
                </a:schemeClr>
              </a:buClr>
              <a:defRPr/>
            </a:pPr>
            <a:r>
              <a:rPr lang="sl-SI" sz="1100" dirty="0">
                <a:solidFill>
                  <a:schemeClr val="tx1">
                    <a:lumMod val="75000"/>
                    <a:lumOff val="25000"/>
                  </a:schemeClr>
                </a:solidFill>
              </a:rPr>
              <a:t>Ostala zavarovanja se izvajajo v skladu z oceno rizikov in dohodkovnih posledic po posameznih področjih tveganj.</a:t>
            </a:r>
          </a:p>
          <a:p>
            <a:pPr indent="-182880" algn="just" fontAlgn="auto">
              <a:buClr>
                <a:schemeClr val="accent6">
                  <a:lumMod val="75000"/>
                </a:schemeClr>
              </a:buClr>
              <a:defRPr/>
            </a:pPr>
            <a:r>
              <a:rPr lang="sl-SI" sz="1100" dirty="0">
                <a:solidFill>
                  <a:schemeClr val="tx1">
                    <a:lumMod val="75000"/>
                    <a:lumOff val="25000"/>
                  </a:schemeClr>
                </a:solidFill>
              </a:rPr>
              <a:t>Likvidnostna tveganja se </a:t>
            </a:r>
            <a:r>
              <a:rPr lang="sl-SI" sz="1100" dirty="0" smtClean="0">
                <a:solidFill>
                  <a:schemeClr val="tx1">
                    <a:lumMod val="75000"/>
                    <a:lumOff val="25000"/>
                  </a:schemeClr>
                </a:solidFill>
              </a:rPr>
              <a:t>obvladujejo </a:t>
            </a:r>
            <a:r>
              <a:rPr lang="sl-SI" sz="1100" dirty="0">
                <a:solidFill>
                  <a:schemeClr val="tx1">
                    <a:lumMod val="75000"/>
                    <a:lumOff val="25000"/>
                  </a:schemeClr>
                </a:solidFill>
              </a:rPr>
              <a:t>z doslednim nadzorom izterjave terjatev in poravnave obveznosti ter z razpršenostjo potencialnih virov za </a:t>
            </a:r>
            <a:r>
              <a:rPr lang="sl-SI" sz="1100" dirty="0" smtClean="0">
                <a:solidFill>
                  <a:schemeClr val="tx1">
                    <a:lumMod val="75000"/>
                    <a:lumOff val="25000"/>
                  </a:schemeClr>
                </a:solidFill>
              </a:rPr>
              <a:t>financiranje </a:t>
            </a:r>
            <a:r>
              <a:rPr lang="sl-SI" sz="1100" dirty="0">
                <a:solidFill>
                  <a:schemeClr val="tx1">
                    <a:lumMod val="75000"/>
                    <a:lumOff val="25000"/>
                  </a:schemeClr>
                </a:solidFill>
              </a:rPr>
              <a:t>neravnotežij.</a:t>
            </a:r>
          </a:p>
          <a:p>
            <a:pPr indent="-182880" algn="just" fontAlgn="auto">
              <a:buClr>
                <a:schemeClr val="accent6">
                  <a:lumMod val="75000"/>
                </a:schemeClr>
              </a:buClr>
              <a:defRPr/>
            </a:pPr>
            <a:r>
              <a:rPr lang="sl-SI" sz="1100" dirty="0">
                <a:solidFill>
                  <a:schemeClr val="tx1">
                    <a:lumMod val="75000"/>
                    <a:lumOff val="25000"/>
                  </a:schemeClr>
                </a:solidFill>
              </a:rPr>
              <a:t>Zmanjševanje možnosti pojavljanja tveganj ter ustrezno ravnanje ob njihovem nastopu bomo </a:t>
            </a:r>
            <a:r>
              <a:rPr lang="sl-SI" sz="1100" dirty="0" smtClean="0">
                <a:solidFill>
                  <a:schemeClr val="tx1">
                    <a:lumMod val="75000"/>
                    <a:lumOff val="25000"/>
                  </a:schemeClr>
                </a:solidFill>
              </a:rPr>
              <a:t>zagotavljali </a:t>
            </a:r>
            <a:r>
              <a:rPr lang="sl-SI" sz="1100" dirty="0">
                <a:solidFill>
                  <a:schemeClr val="tx1">
                    <a:lumMod val="75000"/>
                    <a:lumOff val="25000"/>
                  </a:schemeClr>
                </a:solidFill>
              </a:rPr>
              <a:t>s pravočasnim ukrepanjem ob pomoči notranje </a:t>
            </a:r>
            <a:r>
              <a:rPr lang="sl-SI" sz="1100" dirty="0" smtClean="0">
                <a:solidFill>
                  <a:schemeClr val="tx1">
                    <a:lumMod val="75000"/>
                    <a:lumOff val="25000"/>
                  </a:schemeClr>
                </a:solidFill>
              </a:rPr>
              <a:t>revizije, revizijske komisije </a:t>
            </a:r>
            <a:r>
              <a:rPr lang="sl-SI" sz="1100" dirty="0">
                <a:solidFill>
                  <a:schemeClr val="tx1">
                    <a:lumMod val="75000"/>
                    <a:lumOff val="25000"/>
                  </a:schemeClr>
                </a:solidFill>
              </a:rPr>
              <a:t>ter posebnega odbora za obvladovanje tveganj.</a:t>
            </a:r>
          </a:p>
          <a:p>
            <a:pPr algn="just">
              <a:lnSpc>
                <a:spcPct val="90000"/>
              </a:lnSpc>
            </a:pPr>
            <a:endParaRPr lang="sl-SI" sz="1100" dirty="0">
              <a:solidFill>
                <a:schemeClr val="tx1">
                  <a:lumMod val="75000"/>
                  <a:lumOff val="2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noge 4"/>
          <p:cNvSpPr>
            <a:spLocks noGrp="1"/>
          </p:cNvSpPr>
          <p:nvPr>
            <p:ph type="ftr" sz="quarter" idx="15"/>
          </p:nvPr>
        </p:nvSpPr>
        <p:spPr/>
        <p:txBody>
          <a:bodyPr/>
          <a:lstStyle/>
          <a:p>
            <a:pPr>
              <a:defRPr/>
            </a:pPr>
            <a:r>
              <a:rPr lang="sl-SI" smtClean="0"/>
              <a:t>Impol  2017-2025</a:t>
            </a:r>
            <a:endParaRPr lang="sl-SI"/>
          </a:p>
        </p:txBody>
      </p:sp>
      <p:sp>
        <p:nvSpPr>
          <p:cNvPr id="23555" name="Ograda številke diapozitiva 5"/>
          <p:cNvSpPr>
            <a:spLocks noGrp="1"/>
          </p:cNvSpPr>
          <p:nvPr>
            <p:ph type="sldNum" sz="quarter" idx="16"/>
          </p:nvPr>
        </p:nvSpPr>
        <p:spPr/>
        <p:txBody>
          <a:bodyPr/>
          <a:lstStyle/>
          <a:p>
            <a:pPr>
              <a:defRPr/>
            </a:pPr>
            <a:fld id="{F201A44B-F7E7-42F2-B1AB-419B7D1A0E6B}" type="slidenum">
              <a:rPr lang="sl-SI"/>
              <a:pPr>
                <a:defRPr/>
              </a:pPr>
              <a:t>14</a:t>
            </a:fld>
            <a:endParaRPr lang="sl-SI"/>
          </a:p>
        </p:txBody>
      </p:sp>
      <p:sp>
        <p:nvSpPr>
          <p:cNvPr id="23556" name="Rectangle 2"/>
          <p:cNvSpPr>
            <a:spLocks noGrp="1" noChangeArrowheads="1"/>
          </p:cNvSpPr>
          <p:nvPr>
            <p:ph type="title"/>
          </p:nvPr>
        </p:nvSpPr>
        <p:spPr>
          <a:xfrm>
            <a:off x="514350" y="609600"/>
            <a:ext cx="5829300" cy="506016"/>
          </a:xfrm>
        </p:spPr>
        <p:txBody>
          <a:bodyPr/>
          <a:lstStyle/>
          <a:p>
            <a:pPr marL="0" indent="0" algn="ctr" fontAlgn="auto">
              <a:spcAft>
                <a:spcPts val="0"/>
              </a:spcAft>
              <a:buClr>
                <a:schemeClr val="accent6">
                  <a:lumMod val="75000"/>
                </a:schemeClr>
              </a:buClr>
              <a:buNone/>
              <a:defRPr/>
            </a:pPr>
            <a:r>
              <a:rPr lang="sl-SI" sz="2400" dirty="0" smtClean="0">
                <a:solidFill>
                  <a:schemeClr val="tx2">
                    <a:satMod val="130000"/>
                  </a:schemeClr>
                </a:solidFill>
              </a:rPr>
              <a:t>Politika dividend in naložb</a:t>
            </a:r>
          </a:p>
        </p:txBody>
      </p:sp>
      <p:sp>
        <p:nvSpPr>
          <p:cNvPr id="26629" name="Rectangle 3"/>
          <p:cNvSpPr>
            <a:spLocks noGrp="1" noChangeArrowheads="1"/>
          </p:cNvSpPr>
          <p:nvPr>
            <p:ph sz="quarter" idx="13"/>
          </p:nvPr>
        </p:nvSpPr>
        <p:spPr>
          <a:xfrm>
            <a:off x="514350" y="1187624"/>
            <a:ext cx="5829300" cy="6940376"/>
          </a:xfrm>
        </p:spPr>
        <p:txBody>
          <a:bodyPr/>
          <a:lstStyle/>
          <a:p>
            <a:pPr algn="just"/>
            <a:r>
              <a:rPr lang="sl-SI" sz="1100" dirty="0" smtClean="0"/>
              <a:t>Višina dividende na delnico se bo v skupini oblikovala tako, da se bo vsako leto zagotavljala njena realna rast skladno z rastjo doseženega dobička in zato se bodo dividende krovne družbe Skupine Impol oblikovale po letih z naslednjo dinamiko (v 000 €):</a:t>
            </a:r>
          </a:p>
          <a:p>
            <a:endParaRPr lang="sl-SI" sz="1100" dirty="0" smtClean="0"/>
          </a:p>
          <a:p>
            <a:pPr algn="just"/>
            <a:r>
              <a:rPr lang="sl-SI" sz="1100" dirty="0" smtClean="0"/>
              <a:t>Skupina bo še nadalje intenzivno proučevala prednosti in pomanjkljivosti uvrstitve delnic na borzo. Sedanje ugotovitve kažejo, da ob uvrstitvi na borzo lahko pričakujejo pretežno negativni efekti in je velika nevarnost zmanjšanja vrednost delnic, zato se v nadaljnjem obdobju ne predvideva nastopa na borzi.</a:t>
            </a:r>
          </a:p>
          <a:p>
            <a:pPr algn="just"/>
            <a:r>
              <a:rPr lang="sl-SI" sz="1100" dirty="0" smtClean="0"/>
              <a:t>Vlaganja v širitev skupine se usmerjajo prioritetno v komplementarne dejavnosti  ter v že obvladovane dejavnosti na območju EU, Vzhodne Evrope in Balkana ter Bližnjega Vzhoda. Prednostno pa se iščejo možnosti na področjih, kjer se delovanje nove naložbe lahko kvalitetnejše obvladuje (Slovenija, Evropa, drugje pa preko poslovnih partnerjev). Prednost imajo naložbe s katerimi se omogoča doseganje višje dodane vrednosti na osnovi dodelave proizvodov iz obstoječega programa Skupine Impol in ki omogočajo hitrejše vračilo vloženih sredstev.</a:t>
            </a:r>
          </a:p>
          <a:p>
            <a:pPr algn="just"/>
            <a:r>
              <a:rPr lang="sl-SI" sz="1100" dirty="0" smtClean="0"/>
              <a:t>V skupna vlaganja sredstva namenjati, če so za Impol pri tem jasne dolgoročne prednosti in zagotovljen obvladovan povratek vložka z ustreznim donosom. Če je vlaganje ob </a:t>
            </a:r>
            <a:r>
              <a:rPr lang="sl-SI" sz="1100" dirty="0" err="1" smtClean="0"/>
              <a:t>neobvladovanih</a:t>
            </a:r>
            <a:r>
              <a:rPr lang="sl-SI" sz="1100" dirty="0" smtClean="0"/>
              <a:t> pogojih, je skupno vlaganje možno le pri pogoju več kot 50% udeležbe vlagateljev iz Skupine Impol.</a:t>
            </a:r>
          </a:p>
          <a:p>
            <a:pPr algn="just"/>
            <a:r>
              <a:rPr lang="sl-SI" sz="1100" dirty="0" smtClean="0"/>
              <a:t>Naložbe, ki najdalj v sedmih letih ne zagotovijo vračila vloženih sredstev, se izvajajo le ob vnaprej dogovorjenih pogojih in z vnaprejšnjo pripravljenostjo njihovega odpisa.</a:t>
            </a:r>
          </a:p>
          <a:p>
            <a:pPr algn="just"/>
            <a:r>
              <a:rPr lang="sl-SI" sz="1100" dirty="0" smtClean="0"/>
              <a:t>Še nadalje imajo prednost pred vsemi drugimi naložbami naložbe, ki zagotavljajo organsko rast in razvoj Skupine Impol.</a:t>
            </a:r>
          </a:p>
          <a:p>
            <a:endParaRPr lang="sl-SI" sz="1800" dirty="0" smtClean="0"/>
          </a:p>
          <a:p>
            <a:endParaRPr lang="sl-SI" sz="1800" dirty="0" smtClean="0"/>
          </a:p>
        </p:txBody>
      </p:sp>
      <p:graphicFrame>
        <p:nvGraphicFramePr>
          <p:cNvPr id="3" name="Tabela 2"/>
          <p:cNvGraphicFramePr>
            <a:graphicFrameLocks noGrp="1"/>
          </p:cNvGraphicFramePr>
          <p:nvPr>
            <p:extLst>
              <p:ext uri="{D42A27DB-BD31-4B8C-83A1-F6EECF244321}">
                <p14:modId xmlns:p14="http://schemas.microsoft.com/office/powerpoint/2010/main" val="2759994935"/>
              </p:ext>
            </p:extLst>
          </p:nvPr>
        </p:nvGraphicFramePr>
        <p:xfrm>
          <a:off x="836712" y="1835696"/>
          <a:ext cx="4800600" cy="304800"/>
        </p:xfrm>
        <a:graphic>
          <a:graphicData uri="http://schemas.openxmlformats.org/drawingml/2006/table">
            <a:tbl>
              <a:tblPr/>
              <a:tblGrid>
                <a:gridCol w="1525544"/>
                <a:gridCol w="419780"/>
                <a:gridCol w="334033"/>
                <a:gridCol w="337872"/>
                <a:gridCol w="380106"/>
                <a:gridCol w="353230"/>
                <a:gridCol w="349391"/>
                <a:gridCol w="373707"/>
                <a:gridCol w="358349"/>
                <a:gridCol w="368588"/>
              </a:tblGrid>
              <a:tr h="76851">
                <a:tc>
                  <a:txBody>
                    <a:bodyPr/>
                    <a:lstStyle/>
                    <a:p>
                      <a:pPr algn="l" fontAlgn="b"/>
                      <a:endParaRPr lang="sl-SI" sz="1000" b="0" i="1"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1" i="1" u="none" strike="noStrike">
                          <a:solidFill>
                            <a:srgbClr val="000000"/>
                          </a:solidFill>
                          <a:effectLst/>
                          <a:latin typeface="Calibri"/>
                        </a:rPr>
                        <a:t>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51">
                <a:tc>
                  <a:txBody>
                    <a:bodyPr/>
                    <a:lstStyle/>
                    <a:p>
                      <a:pPr algn="l" fontAlgn="b"/>
                      <a:r>
                        <a:rPr lang="sl-SI" sz="1000" b="0" i="0" u="none" strike="noStrike" dirty="0">
                          <a:solidFill>
                            <a:srgbClr val="000000"/>
                          </a:solidFill>
                          <a:effectLst/>
                          <a:latin typeface="Calibri"/>
                        </a:rPr>
                        <a:t>izplačilo dobička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2.169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2.470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2.688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3.240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3.346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3.954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1000" b="0" i="0" u="none" strike="noStrike" dirty="0">
                          <a:solidFill>
                            <a:srgbClr val="000000"/>
                          </a:solidFill>
                          <a:effectLst/>
                          <a:latin typeface="Calibri"/>
                        </a:rPr>
                        <a:t>5.062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noge 4"/>
          <p:cNvSpPr>
            <a:spLocks noGrp="1"/>
          </p:cNvSpPr>
          <p:nvPr>
            <p:ph type="ftr" sz="quarter" idx="15"/>
          </p:nvPr>
        </p:nvSpPr>
        <p:spPr/>
        <p:txBody>
          <a:bodyPr/>
          <a:lstStyle/>
          <a:p>
            <a:pPr>
              <a:defRPr/>
            </a:pPr>
            <a:r>
              <a:rPr lang="sl-SI" smtClean="0"/>
              <a:t>Impol  2017-2025</a:t>
            </a:r>
            <a:endParaRPr lang="sl-SI"/>
          </a:p>
        </p:txBody>
      </p:sp>
      <p:sp>
        <p:nvSpPr>
          <p:cNvPr id="24579" name="Ograda številke diapozitiva 5"/>
          <p:cNvSpPr>
            <a:spLocks noGrp="1"/>
          </p:cNvSpPr>
          <p:nvPr>
            <p:ph type="sldNum" sz="quarter" idx="16"/>
          </p:nvPr>
        </p:nvSpPr>
        <p:spPr/>
        <p:txBody>
          <a:bodyPr/>
          <a:lstStyle/>
          <a:p>
            <a:pPr>
              <a:defRPr/>
            </a:pPr>
            <a:fld id="{B07CD7D0-195F-40B5-AE0C-DEE1479682FE}" type="slidenum">
              <a:rPr lang="sl-SI"/>
              <a:pPr>
                <a:defRPr/>
              </a:pPr>
              <a:t>15</a:t>
            </a:fld>
            <a:endParaRPr lang="sl-SI"/>
          </a:p>
        </p:txBody>
      </p:sp>
      <p:sp>
        <p:nvSpPr>
          <p:cNvPr id="24580" name="Rectangle 2"/>
          <p:cNvSpPr>
            <a:spLocks noGrp="1" noChangeArrowheads="1"/>
          </p:cNvSpPr>
          <p:nvPr>
            <p:ph type="title"/>
          </p:nvPr>
        </p:nvSpPr>
        <p:spPr>
          <a:xfrm>
            <a:off x="514350" y="812801"/>
            <a:ext cx="5829300" cy="473075"/>
          </a:xfrm>
        </p:spPr>
        <p:txBody>
          <a:bodyPr>
            <a:noAutofit/>
          </a:bodyPr>
          <a:lstStyle/>
          <a:p>
            <a:pPr marL="0" indent="0" algn="ctr" fontAlgn="auto">
              <a:spcAft>
                <a:spcPts val="0"/>
              </a:spcAft>
              <a:buClr>
                <a:schemeClr val="accent6">
                  <a:lumMod val="75000"/>
                </a:schemeClr>
              </a:buClr>
              <a:buNone/>
              <a:defRPr/>
            </a:pPr>
            <a:r>
              <a:rPr lang="sl-SI" sz="2400" dirty="0" smtClean="0">
                <a:solidFill>
                  <a:schemeClr val="tx2">
                    <a:satMod val="130000"/>
                  </a:schemeClr>
                </a:solidFill>
              </a:rPr>
              <a:t>Informatika</a:t>
            </a:r>
          </a:p>
        </p:txBody>
      </p:sp>
      <p:sp>
        <p:nvSpPr>
          <p:cNvPr id="37891" name="Rectangle 3"/>
          <p:cNvSpPr>
            <a:spLocks noGrp="1" noChangeArrowheads="1"/>
          </p:cNvSpPr>
          <p:nvPr>
            <p:ph sz="quarter" idx="13"/>
          </p:nvPr>
        </p:nvSpPr>
        <p:spPr>
          <a:xfrm>
            <a:off x="514350" y="1357314"/>
            <a:ext cx="5829300" cy="6770687"/>
          </a:xfrm>
        </p:spPr>
        <p:txBody>
          <a:bodyPr rtlCol="0">
            <a:normAutofit/>
          </a:bodyPr>
          <a:lstStyle/>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Temelj organiziranja informacijskega sistema (IS) v Skupini Impol je izmenjava podatkov med posameznimi deli IS preko podatkovne hrbtenice.</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Cilj skupine Impol je, da si dolgoročno zagotavlja podporo integriranega informacijskega sistema v obliki uporabe samo ene skupne baze za spremljanje enovrstnih podatkov, samo enkratno obravnavo podatka v celi skupini, uporabo </a:t>
            </a:r>
            <a:r>
              <a:rPr lang="sl-SI" sz="1100" dirty="0">
                <a:solidFill>
                  <a:schemeClr val="tx1">
                    <a:lumMod val="75000"/>
                    <a:lumOff val="25000"/>
                  </a:schemeClr>
                </a:solidFill>
              </a:rPr>
              <a:t>samo enovitih </a:t>
            </a:r>
            <a:r>
              <a:rPr lang="sl-SI" sz="1100" dirty="0" smtClean="0">
                <a:solidFill>
                  <a:schemeClr val="tx1">
                    <a:lumMod val="75000"/>
                    <a:lumOff val="25000"/>
                  </a:schemeClr>
                </a:solidFill>
              </a:rPr>
              <a:t>postopkov obdelave podatkov v celi skupini, enovito uporabo informacij v celi skupini in kjer se spremljajo podatki celotne Skupine Impol. </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Stalno oz. sprotno ob pojavljanju sprememb v okolju ali v Skupini Impol se bodo prenavljale in posodabljale informacijske rešitve, podpiral se bo </a:t>
            </a:r>
            <a:r>
              <a:rPr lang="sl-SI" sz="1100" dirty="0" err="1" smtClean="0">
                <a:solidFill>
                  <a:schemeClr val="tx1">
                    <a:lumMod val="75000"/>
                    <a:lumOff val="25000"/>
                  </a:schemeClr>
                </a:solidFill>
              </a:rPr>
              <a:t>reinženiring</a:t>
            </a:r>
            <a:r>
              <a:rPr lang="sl-SI" sz="1100" dirty="0" smtClean="0">
                <a:solidFill>
                  <a:schemeClr val="tx1">
                    <a:lumMod val="75000"/>
                    <a:lumOff val="25000"/>
                  </a:schemeClr>
                </a:solidFill>
              </a:rPr>
              <a:t> procesov z optimizacijo poslovnih pravil in stalno posodabljal celovit IS (</a:t>
            </a:r>
            <a:r>
              <a:rPr lang="sl-SI" sz="1100" dirty="0" err="1" smtClean="0">
                <a:solidFill>
                  <a:schemeClr val="tx1">
                    <a:lumMod val="75000"/>
                    <a:lumOff val="25000"/>
                  </a:schemeClr>
                </a:solidFill>
              </a:rPr>
              <a:t>portalsko</a:t>
            </a:r>
            <a:r>
              <a:rPr lang="sl-SI" sz="1100" dirty="0" smtClean="0">
                <a:solidFill>
                  <a:schemeClr val="tx1">
                    <a:lumMod val="75000"/>
                    <a:lumOff val="25000"/>
                  </a:schemeClr>
                </a:solidFill>
              </a:rPr>
              <a:t> – intuitivna enostavnost, transparentnost, sledljivost, povezljivost, izmenljivost, upoštevanje računovodskih načel v celotnem IS) s </a:t>
            </a:r>
            <a:r>
              <a:rPr lang="sl-SI" sz="1100" dirty="0" err="1" smtClean="0">
                <a:solidFill>
                  <a:schemeClr val="tx1">
                    <a:lumMod val="75000"/>
                    <a:lumOff val="25000"/>
                  </a:schemeClr>
                </a:solidFill>
              </a:rPr>
              <a:t>sukcesivnim</a:t>
            </a:r>
            <a:r>
              <a:rPr lang="sl-SI" sz="1100" dirty="0" smtClean="0">
                <a:solidFill>
                  <a:schemeClr val="tx1">
                    <a:lumMod val="75000"/>
                    <a:lumOff val="25000"/>
                  </a:schemeClr>
                </a:solidFill>
              </a:rPr>
              <a:t> uvajanjem idej 4. industrijske revolucije (internet stvari, obvladovanje velikih količin podatkov, avtomatizacija in robotizacija procesnih opravil, zajemanje ekspertnega znanja, digitalizacija poslovnih procesov).</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Nadaljevali bomo z uvajanjem e-poslovanja, mobilnosti v smislu brezžičnih komunikacij z uporabo </a:t>
            </a:r>
            <a:r>
              <a:rPr lang="sl-SI" sz="1100" dirty="0" err="1" smtClean="0">
                <a:solidFill>
                  <a:schemeClr val="tx1">
                    <a:lumMod val="75000"/>
                    <a:lumOff val="25000"/>
                  </a:schemeClr>
                </a:solidFill>
              </a:rPr>
              <a:t>Web</a:t>
            </a:r>
            <a:r>
              <a:rPr lang="sl-SI" sz="1100" dirty="0" smtClean="0">
                <a:solidFill>
                  <a:schemeClr val="tx1">
                    <a:lumMod val="75000"/>
                    <a:lumOff val="25000"/>
                  </a:schemeClr>
                </a:solidFill>
              </a:rPr>
              <a:t> infrastrukture.</a:t>
            </a:r>
          </a:p>
          <a:p>
            <a:pPr indent="-182880" algn="just" fontAlgn="auto">
              <a:lnSpc>
                <a:spcPct val="90000"/>
              </a:lnSpc>
              <a:buClr>
                <a:schemeClr val="accent6">
                  <a:lumMod val="75000"/>
                </a:schemeClr>
              </a:buClr>
              <a:defRPr/>
            </a:pPr>
            <a:r>
              <a:rPr lang="sl-SI" sz="1100" dirty="0" smtClean="0">
                <a:solidFill>
                  <a:schemeClr val="tx1">
                    <a:lumMod val="75000"/>
                    <a:lumOff val="25000"/>
                  </a:schemeClr>
                </a:solidFill>
              </a:rPr>
              <a:t>Od izvajalcev zahtevati dolgoročno proaktivno  podporo in varnost pri informacijskem poslovanju, tako s področja strojne  kot programske opreme in to zapisati v pogodbe. Za Impol razvite programske rešitve so obvezno v lasti Skupine Impol. Najem programskih rešitev se dovoljuje le v primeru zagotavljanja dolgoročno nižjih stroškov z možnostjo nemotene uporabe za obdobja obveznega razpolaganja s podatki (garancijska obdobja, davčni roki itd.).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noge 4"/>
          <p:cNvSpPr>
            <a:spLocks noGrp="1"/>
          </p:cNvSpPr>
          <p:nvPr>
            <p:ph type="ftr" sz="quarter" idx="15"/>
          </p:nvPr>
        </p:nvSpPr>
        <p:spPr/>
        <p:txBody>
          <a:bodyPr/>
          <a:lstStyle/>
          <a:p>
            <a:pPr>
              <a:defRPr/>
            </a:pPr>
            <a:r>
              <a:rPr lang="sl-SI" smtClean="0"/>
              <a:t>Impol  2017-2025</a:t>
            </a:r>
            <a:endParaRPr lang="sl-SI"/>
          </a:p>
        </p:txBody>
      </p:sp>
      <p:sp>
        <p:nvSpPr>
          <p:cNvPr id="25603" name="Ograda številke diapozitiva 5"/>
          <p:cNvSpPr>
            <a:spLocks noGrp="1"/>
          </p:cNvSpPr>
          <p:nvPr>
            <p:ph type="sldNum" sz="quarter" idx="16"/>
          </p:nvPr>
        </p:nvSpPr>
        <p:spPr/>
        <p:txBody>
          <a:bodyPr/>
          <a:lstStyle/>
          <a:p>
            <a:pPr>
              <a:defRPr/>
            </a:pPr>
            <a:fld id="{43A93755-CFF4-4ABE-A86F-EC6193D41F6A}" type="slidenum">
              <a:rPr lang="sl-SI"/>
              <a:pPr>
                <a:defRPr/>
              </a:pPr>
              <a:t>16</a:t>
            </a:fld>
            <a:endParaRPr lang="sl-SI"/>
          </a:p>
        </p:txBody>
      </p:sp>
      <p:sp>
        <p:nvSpPr>
          <p:cNvPr id="25604" name="Rectangle 2"/>
          <p:cNvSpPr>
            <a:spLocks noGrp="1" noChangeArrowheads="1"/>
          </p:cNvSpPr>
          <p:nvPr>
            <p:ph type="title"/>
          </p:nvPr>
        </p:nvSpPr>
        <p:spPr>
          <a:xfrm>
            <a:off x="548680" y="251520"/>
            <a:ext cx="5829300" cy="590848"/>
          </a:xfrm>
        </p:spPr>
        <p:txBody>
          <a:bodyPr>
            <a:noAutofit/>
          </a:bodyPr>
          <a:lstStyle/>
          <a:p>
            <a:pPr marL="0" indent="0" algn="ctr" fontAlgn="auto">
              <a:spcAft>
                <a:spcPts val="0"/>
              </a:spcAft>
              <a:buClr>
                <a:schemeClr val="accent6">
                  <a:lumMod val="75000"/>
                </a:schemeClr>
              </a:buClr>
              <a:buNone/>
              <a:defRPr/>
            </a:pPr>
            <a:r>
              <a:rPr lang="sl-SI" sz="2400" dirty="0" smtClean="0">
                <a:solidFill>
                  <a:schemeClr val="tx2">
                    <a:satMod val="130000"/>
                  </a:schemeClr>
                </a:solidFill>
              </a:rPr>
              <a:t>Kakovost, ekologija, zdravje, varnost</a:t>
            </a:r>
          </a:p>
        </p:txBody>
      </p:sp>
      <p:sp>
        <p:nvSpPr>
          <p:cNvPr id="29701" name="Rectangle 3"/>
          <p:cNvSpPr>
            <a:spLocks noGrp="1" noChangeArrowheads="1"/>
          </p:cNvSpPr>
          <p:nvPr>
            <p:ph sz="quarter" idx="13"/>
          </p:nvPr>
        </p:nvSpPr>
        <p:spPr>
          <a:xfrm>
            <a:off x="548680" y="827584"/>
            <a:ext cx="5829300" cy="7344816"/>
          </a:xfrm>
        </p:spPr>
        <p:txBody>
          <a:bodyPr/>
          <a:lstStyle/>
          <a:p>
            <a:pPr algn="just"/>
            <a:r>
              <a:rPr lang="sl-SI" sz="1100" dirty="0" smtClean="0"/>
              <a:t>Obvladovanje sistemov ISO 9001, ISO 14001, ISO TS 16949, OHSAS 18001 je temelj obvladovanja področij kakovosti, ekologije, zdravja in varnosti v vseh delih Skupine Impol, kjer tečejo proizvodni procesi.</a:t>
            </a:r>
          </a:p>
          <a:p>
            <a:pPr algn="just"/>
            <a:r>
              <a:rPr lang="sl-SI" sz="1100" dirty="0" smtClean="0"/>
              <a:t>Izgraditi sistem za zagotavljanje doseganja standardov  EN/AA/JISQ </a:t>
            </a:r>
            <a:r>
              <a:rPr lang="sl-SI" sz="1100" dirty="0"/>
              <a:t>9100 (Sistem vodenja kakovosti – Zahteve za organizacije na področju zračnega prometa, vesoljskih poletov in </a:t>
            </a:r>
            <a:r>
              <a:rPr lang="sl-SI" sz="1100" dirty="0" smtClean="0"/>
              <a:t>obrambe) ter ISO 50001 (</a:t>
            </a:r>
            <a:r>
              <a:rPr lang="sl-SI" sz="1100" dirty="0"/>
              <a:t>Sistem upravljanja z energijo</a:t>
            </a:r>
            <a:r>
              <a:rPr lang="sl-SI" sz="1100" dirty="0" smtClean="0"/>
              <a:t>).</a:t>
            </a:r>
          </a:p>
          <a:p>
            <a:pPr algn="just"/>
            <a:r>
              <a:rPr lang="sl-SI" sz="1100" dirty="0" smtClean="0"/>
              <a:t>Za zadovoljevanje potreb in zahtev kupcev bomo zagotavljali certificiranja doseganja z njihovih strani zahtevanih standardov.</a:t>
            </a:r>
          </a:p>
          <a:p>
            <a:pPr algn="just"/>
            <a:r>
              <a:rPr lang="sl-SI" sz="1100" dirty="0" smtClean="0"/>
              <a:t>Emisije škodljivih snovi v okolje ne bodo presegale zakonsko predpisanih vrednosti. S skrbnim načrtovanjem proizvodnih procesov se bo že v fazah njihove zasnove izbiralo takšne postopke, ki bodo povzročali le minimalne posege in vplive na okolje, ali pa se jim bomo izognili v celoti. Skupina Impol bo pri razvoju novih tehnologij izbirala najboljše razpoložljive tehnike (BAT). Pri tem bo sledila načelom trajnostnega razvoja. Pri razvoju novih vhodnih surovin bo omejevala vsebnost okolju in človeku nevarnih snovi (REACH).</a:t>
            </a:r>
          </a:p>
          <a:p>
            <a:pPr algn="just"/>
            <a:r>
              <a:rPr lang="sl-SI" sz="1100" dirty="0" smtClean="0"/>
              <a:t>Na področju zdravja in varstva pri delu bomo zaposlenim zagotavljali takšno delovne pogoje, ki bodo omogočali vsako leto v primerjavi s predhodnim izboljšanje pokazateljev. Cilj je zmanjšati število nezgod pri deli pod eno nezgodo na sto zaposlenih. Delež odsotnosti zaradi bolezni v skupno potrebnih obsegih za izvajanje proizvodnega procesa bomo letno zmanjševali za 3%. S projekti promocije zdravja bomo zaposlene ozaveščali o pomembnosti varnega dela in zdravega življenjskega sloga.</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grada noge 3"/>
          <p:cNvSpPr>
            <a:spLocks noGrp="1"/>
          </p:cNvSpPr>
          <p:nvPr>
            <p:ph type="ftr" sz="quarter" idx="15"/>
          </p:nvPr>
        </p:nvSpPr>
        <p:spPr/>
        <p:txBody>
          <a:bodyPr/>
          <a:lstStyle/>
          <a:p>
            <a:pPr>
              <a:defRPr/>
            </a:pPr>
            <a:r>
              <a:rPr lang="sl-SI" smtClean="0"/>
              <a:t>Impol  2017-2025</a:t>
            </a:r>
            <a:endParaRPr lang="sl-SI"/>
          </a:p>
        </p:txBody>
      </p:sp>
      <p:sp>
        <p:nvSpPr>
          <p:cNvPr id="5" name="Ograda številke diapozitiva 4"/>
          <p:cNvSpPr>
            <a:spLocks noGrp="1"/>
          </p:cNvSpPr>
          <p:nvPr>
            <p:ph type="sldNum" sz="quarter" idx="16"/>
          </p:nvPr>
        </p:nvSpPr>
        <p:spPr/>
        <p:txBody>
          <a:bodyPr/>
          <a:lstStyle/>
          <a:p>
            <a:pPr>
              <a:defRPr/>
            </a:pPr>
            <a:fld id="{1C547C64-0963-447C-80C9-179D343E5B4D}" type="slidenum">
              <a:rPr lang="sl-SI"/>
              <a:pPr>
                <a:defRPr/>
              </a:pPr>
              <a:t>17</a:t>
            </a:fld>
            <a:endParaRPr lang="sl-SI"/>
          </a:p>
        </p:txBody>
      </p:sp>
      <p:sp>
        <p:nvSpPr>
          <p:cNvPr id="2" name="Naslov 1"/>
          <p:cNvSpPr>
            <a:spLocks noGrp="1"/>
          </p:cNvSpPr>
          <p:nvPr>
            <p:ph type="title"/>
          </p:nvPr>
        </p:nvSpPr>
        <p:spPr>
          <a:xfrm>
            <a:off x="1076326" y="366715"/>
            <a:ext cx="5624513" cy="604886"/>
          </a:xfrm>
        </p:spPr>
        <p:txBody>
          <a:bodyPr/>
          <a:lstStyle/>
          <a:p>
            <a:pPr marL="0" indent="0" algn="ctr" fontAlgn="auto">
              <a:spcAft>
                <a:spcPts val="0"/>
              </a:spcAft>
              <a:buClr>
                <a:schemeClr val="accent6">
                  <a:lumMod val="75000"/>
                </a:schemeClr>
              </a:buClr>
              <a:buNone/>
              <a:defRPr/>
            </a:pPr>
            <a:r>
              <a:rPr lang="sl-SI" sz="2400" dirty="0" smtClean="0"/>
              <a:t>Najpomembnejši kazalniki</a:t>
            </a:r>
            <a:endParaRPr lang="sl-SI" sz="2400" dirty="0"/>
          </a:p>
        </p:txBody>
      </p:sp>
      <p:sp>
        <p:nvSpPr>
          <p:cNvPr id="35845" name="Ograda vsebine 2"/>
          <p:cNvSpPr>
            <a:spLocks noGrp="1"/>
          </p:cNvSpPr>
          <p:nvPr>
            <p:ph sz="quarter" idx="13"/>
          </p:nvPr>
        </p:nvSpPr>
        <p:spPr>
          <a:xfrm>
            <a:off x="1233489" y="1928813"/>
            <a:ext cx="5624512" cy="6400800"/>
          </a:xfrm>
        </p:spPr>
        <p:txBody>
          <a:bodyPr/>
          <a:lstStyle/>
          <a:p>
            <a:pPr>
              <a:buFont typeface="Wingdings 2" pitchFamily="18" charset="2"/>
              <a:buNone/>
            </a:pPr>
            <a:r>
              <a:rPr lang="sl-SI" smtClean="0"/>
              <a:t> </a:t>
            </a:r>
          </a:p>
        </p:txBody>
      </p:sp>
      <p:graphicFrame>
        <p:nvGraphicFramePr>
          <p:cNvPr id="3" name="Tabela 2"/>
          <p:cNvGraphicFramePr>
            <a:graphicFrameLocks noGrp="1"/>
          </p:cNvGraphicFramePr>
          <p:nvPr>
            <p:extLst>
              <p:ext uri="{D42A27DB-BD31-4B8C-83A1-F6EECF244321}">
                <p14:modId xmlns:p14="http://schemas.microsoft.com/office/powerpoint/2010/main" val="3005287711"/>
              </p:ext>
            </p:extLst>
          </p:nvPr>
        </p:nvGraphicFramePr>
        <p:xfrm>
          <a:off x="404664" y="1043618"/>
          <a:ext cx="6120679" cy="4967231"/>
        </p:xfrm>
        <a:graphic>
          <a:graphicData uri="http://schemas.openxmlformats.org/drawingml/2006/table">
            <a:tbl>
              <a:tblPr>
                <a:tableStyleId>{5C22544A-7EE6-4342-B048-85BDC9FD1C3A}</a:tableStyleId>
              </a:tblPr>
              <a:tblGrid>
                <a:gridCol w="1945042"/>
                <a:gridCol w="535212"/>
                <a:gridCol w="425887"/>
                <a:gridCol w="430780"/>
                <a:gridCol w="484628"/>
                <a:gridCol w="450362"/>
                <a:gridCol w="445467"/>
                <a:gridCol w="476470"/>
                <a:gridCol w="456888"/>
                <a:gridCol w="469943"/>
              </a:tblGrid>
              <a:tr h="228155">
                <a:tc>
                  <a:txBody>
                    <a:bodyPr/>
                    <a:lstStyle/>
                    <a:p>
                      <a:pPr algn="l" fontAlgn="b"/>
                      <a:endParaRPr lang="sl-SI" sz="800" b="0" i="0" u="none" strike="noStrike" dirty="0">
                        <a:solidFill>
                          <a:srgbClr val="000000"/>
                        </a:solidFill>
                        <a:effectLst/>
                        <a:latin typeface="Calibri"/>
                      </a:endParaRPr>
                    </a:p>
                  </a:txBody>
                  <a:tcPr marL="0" marR="0" marT="0" marB="0" anchor="ctr"/>
                </a:tc>
                <a:tc>
                  <a:txBody>
                    <a:bodyPr/>
                    <a:lstStyle/>
                    <a:p>
                      <a:pPr algn="ctr" fontAlgn="b"/>
                      <a:r>
                        <a:rPr lang="sl-SI" sz="800" u="none" strike="noStrike">
                          <a:effectLst/>
                        </a:rPr>
                        <a:t>2017</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2018</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2019</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2020</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2021</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2022</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2023</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2024</a:t>
                      </a:r>
                      <a:endParaRPr lang="sl-SI" sz="800" b="1" i="1" u="none" strike="noStrike">
                        <a:solidFill>
                          <a:srgbClr val="000000"/>
                        </a:solidFill>
                        <a:effectLst/>
                        <a:latin typeface="Calibri"/>
                      </a:endParaRPr>
                    </a:p>
                  </a:txBody>
                  <a:tcPr marL="0" marR="0" marT="0" marB="0" anchor="ctr"/>
                </a:tc>
                <a:tc>
                  <a:txBody>
                    <a:bodyPr/>
                    <a:lstStyle/>
                    <a:p>
                      <a:pPr algn="ctr" fontAlgn="b"/>
                      <a:r>
                        <a:rPr lang="sl-SI" sz="800" u="none" strike="noStrike">
                          <a:effectLst/>
                        </a:rPr>
                        <a:t>2025</a:t>
                      </a:r>
                      <a:endParaRPr lang="sl-SI" sz="800" b="1" i="1"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Delež financiranja s kapitalom</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36%</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41%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41%</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48%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66%</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delež financiranja s finančnimi obveznostmi</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35%</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36%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19%</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(Kapital+dolgoročne obveznosti)/(vsi viri)</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65%</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68%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83%</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(dolgoročni viri)/(dolgoročne naložbe)</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163%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154%</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151%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153%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160%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176%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210%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258%</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EBIT (dobiček iz poslovanja</a:t>
                      </a:r>
                      <a:r>
                        <a:rPr lang="sl-SI" sz="800" u="none" strike="noStrike" dirty="0" smtClean="0">
                          <a:effectLst/>
                        </a:rPr>
                        <a:t>) v 000 €</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47.136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48.038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52.022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58.252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62.651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72.992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74.803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87.460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110.524</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EBIT </a:t>
                      </a:r>
                      <a:r>
                        <a:rPr lang="sl-SI" sz="800" u="none" strike="noStrike" dirty="0" smtClean="0">
                          <a:effectLst/>
                        </a:rPr>
                        <a:t>marža </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7,3%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10,0%</a:t>
                      </a:r>
                      <a:endParaRPr lang="sl-SI" sz="800" b="0" i="0" u="none" strike="noStrike">
                        <a:solidFill>
                          <a:srgbClr val="000000"/>
                        </a:solidFill>
                        <a:effectLst/>
                        <a:latin typeface="Calibri"/>
                      </a:endParaRPr>
                    </a:p>
                  </a:txBody>
                  <a:tcPr marL="0" marR="0" marT="0" marB="0" anchor="ctr"/>
                </a:tc>
              </a:tr>
              <a:tr h="21729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sl-SI" sz="800" u="none" strike="noStrike" dirty="0">
                          <a:effectLst/>
                        </a:rPr>
                        <a:t>EBITDA (dobiček iz poslovanja + amortizacija</a:t>
                      </a:r>
                      <a:r>
                        <a:rPr lang="sl-SI" sz="800" u="none" strike="noStrike" dirty="0" smtClean="0">
                          <a:effectLst/>
                        </a:rPr>
                        <a:t>) v 000 €</a:t>
                      </a:r>
                      <a:endParaRPr lang="sl-SI" sz="800" b="0" i="0" u="none" strike="noStrike" dirty="0" smtClean="0">
                        <a:solidFill>
                          <a:srgbClr val="000000"/>
                        </a:solidFill>
                        <a:effectLst/>
                        <a:latin typeface="Calibri"/>
                      </a:endParaRPr>
                    </a:p>
                  </a:txBody>
                  <a:tcPr marL="0" marR="0" marT="0" marB="0" anchor="ctr"/>
                </a:tc>
                <a:tc>
                  <a:txBody>
                    <a:bodyPr/>
                    <a:lstStyle/>
                    <a:p>
                      <a:pPr algn="r" fontAlgn="b"/>
                      <a:r>
                        <a:rPr lang="sl-SI" sz="800" u="none" strike="noStrike">
                          <a:effectLst/>
                        </a:rPr>
                        <a:t>64.284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68.422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76.566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86.427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93.884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107.032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112.196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127.323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152.794</a:t>
                      </a:r>
                      <a:endParaRPr lang="sl-SI" sz="800" b="0" i="0" u="none" strike="noStrike">
                        <a:solidFill>
                          <a:srgbClr val="000000"/>
                        </a:solidFill>
                        <a:effectLst/>
                        <a:latin typeface="Calibri"/>
                      </a:endParaRPr>
                    </a:p>
                  </a:txBody>
                  <a:tcPr marL="0" marR="0" marT="0" marB="0" anchor="ctr"/>
                </a:tc>
              </a:tr>
              <a:tr h="259383">
                <a:tc>
                  <a:txBody>
                    <a:bodyPr/>
                    <a:lstStyle/>
                    <a:p>
                      <a:pPr marL="0" marR="0" indent="0" algn="dist" defTabSz="914400" rtl="0" eaLnBrk="1" fontAlgn="b" latinLnBrk="0" hangingPunct="1">
                        <a:lnSpc>
                          <a:spcPct val="100000"/>
                        </a:lnSpc>
                        <a:spcBef>
                          <a:spcPts val="0"/>
                        </a:spcBef>
                        <a:spcAft>
                          <a:spcPts val="0"/>
                        </a:spcAft>
                        <a:buClrTx/>
                        <a:buSzTx/>
                        <a:buFontTx/>
                        <a:buNone/>
                        <a:tabLst/>
                        <a:defRPr/>
                      </a:pPr>
                      <a:r>
                        <a:rPr lang="sl-SI" sz="800" u="none" strike="noStrike" dirty="0">
                          <a:effectLst/>
                        </a:rPr>
                        <a:t>neto dolg (finančne obveznosti minus denarna </a:t>
                      </a:r>
                      <a:r>
                        <a:rPr lang="sl-SI" sz="800" u="none" strike="noStrike" dirty="0" smtClean="0">
                          <a:effectLst/>
                        </a:rPr>
                        <a:t>sredstva) v 000 €</a:t>
                      </a:r>
                      <a:endParaRPr lang="sl-SI" sz="800" b="0" i="0" u="none" strike="noStrike" dirty="0" smtClean="0">
                        <a:solidFill>
                          <a:srgbClr val="000000"/>
                        </a:solidFill>
                        <a:effectLst/>
                        <a:latin typeface="Calibri"/>
                      </a:endParaRPr>
                    </a:p>
                    <a:p>
                      <a:pPr algn="dist" fontAlgn="b"/>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128.544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136.843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153.343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153.373</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133.863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142.083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129.960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147.488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143.319</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neto dolg /</a:t>
                      </a:r>
                      <a:r>
                        <a:rPr lang="sl-SI" sz="800" u="none" strike="noStrike" dirty="0" err="1">
                          <a:effectLst/>
                        </a:rPr>
                        <a:t>ebitda</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2,0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0,9</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dolgovi/kapital</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176%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107%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96%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51%</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smtClean="0">
                          <a:effectLst/>
                        </a:rPr>
                        <a:t>DV/zaposlenega v €</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52.353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55.135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59.555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65.102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65.495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71.105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73.618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80.276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91.773</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ROE</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27,7%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22,6%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20,1%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19,3%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17,7%</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18,3%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16,1%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16,6%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18,3%</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ROA</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7,4%</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7,4%</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8,4%</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Margina</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5,1%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6,2%</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6,0%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6,7%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7,8%</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CAPEX - naložbe v sredstva (000 €)</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40.621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57.270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52.449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45.177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55.350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50.090</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35.845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31.272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30.512</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pl-PL" sz="800" u="none" strike="noStrike">
                          <a:effectLst/>
                        </a:rPr>
                        <a:t>Naložbe za obratne namene (000 €)</a:t>
                      </a:r>
                      <a:endParaRPr lang="pl-PL"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12.011</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-10.998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58.170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-12.003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31.576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34.605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41.945</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87.080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89.144</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l-SI" sz="800" u="none" strike="noStrike">
                          <a:effectLst/>
                        </a:rPr>
                        <a:t>Skupaj naložbe - letno (000 €)</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52.632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46.272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110.619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33.175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86.927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84.695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77.791</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118.352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119.656</a:t>
                      </a:r>
                      <a:endParaRPr lang="sl-SI" sz="800" b="0" i="0" u="none" strike="noStrike">
                        <a:solidFill>
                          <a:srgbClr val="000000"/>
                        </a:solidFill>
                        <a:effectLst/>
                        <a:latin typeface="Calibri"/>
                      </a:endParaRPr>
                    </a:p>
                  </a:txBody>
                  <a:tcPr marL="0" marR="0" marT="0" marB="0" anchor="ctr"/>
                </a:tc>
              </a:tr>
              <a:tr h="382431">
                <a:tc>
                  <a:txBody>
                    <a:bodyPr/>
                    <a:lstStyle/>
                    <a:p>
                      <a:pPr algn="l" fontAlgn="b"/>
                      <a:r>
                        <a:rPr lang="sl-SI" sz="800" u="none" strike="noStrike">
                          <a:effectLst/>
                        </a:rPr>
                        <a:t>Working capital (000 €) (kratkoročna sredstva minus kratkoročne obveznosti)</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110.823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85.463</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130.172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132.382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149.529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178.337</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223.815</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310.688</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428.442</a:t>
                      </a:r>
                      <a:endParaRPr lang="sl-SI" sz="800" b="0" i="0" u="none" strike="noStrike">
                        <a:solidFill>
                          <a:srgbClr val="000000"/>
                        </a:solidFill>
                        <a:effectLst/>
                        <a:latin typeface="Calibri"/>
                      </a:endParaRPr>
                    </a:p>
                  </a:txBody>
                  <a:tcPr marL="0" marR="0" marT="0" marB="0" anchor="ctr"/>
                </a:tc>
              </a:tr>
              <a:tr h="217291">
                <a:tc>
                  <a:txBody>
                    <a:bodyPr/>
                    <a:lstStyle/>
                    <a:p>
                      <a:pPr algn="l" fontAlgn="b"/>
                      <a:r>
                        <a:rPr lang="sv-SE" sz="800" u="none" strike="noStrike" dirty="0">
                          <a:effectLst/>
                        </a:rPr>
                        <a:t>Predvidena izplačila dividend izven </a:t>
                      </a:r>
                      <a:r>
                        <a:rPr lang="sv-SE" sz="800" u="none" strike="noStrike" dirty="0" smtClean="0">
                          <a:effectLst/>
                        </a:rPr>
                        <a:t>skupine</a:t>
                      </a:r>
                      <a:r>
                        <a:rPr lang="sl-SI" sz="800" u="none" strike="noStrike" dirty="0" smtClean="0">
                          <a:effectLst/>
                        </a:rPr>
                        <a:t> v 000 €</a:t>
                      </a:r>
                      <a:endParaRPr lang="sv-SE"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a:effectLst/>
                        </a:rPr>
                        <a:t>2.000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2.012</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2.169</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2.470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2.688</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3.240</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a:effectLst/>
                        </a:rPr>
                        <a:t>3.346</a:t>
                      </a:r>
                      <a:endParaRPr lang="sl-SI" sz="800" b="0" i="0" u="none" strike="noStrike">
                        <a:solidFill>
                          <a:srgbClr val="000000"/>
                        </a:solidFill>
                        <a:effectLst/>
                        <a:latin typeface="Calibri"/>
                      </a:endParaRPr>
                    </a:p>
                  </a:txBody>
                  <a:tcPr marL="0" marR="0" marT="0" marB="0" anchor="ctr"/>
                </a:tc>
                <a:tc>
                  <a:txBody>
                    <a:bodyPr/>
                    <a:lstStyle/>
                    <a:p>
                      <a:pPr algn="r" fontAlgn="b"/>
                      <a:r>
                        <a:rPr lang="sl-SI" sz="800" u="none" strike="noStrike" dirty="0">
                          <a:effectLst/>
                        </a:rPr>
                        <a:t>3.954</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5.062</a:t>
                      </a:r>
                      <a:endParaRPr lang="sl-SI" sz="800" b="0" i="0" u="none" strike="noStrike" dirty="0">
                        <a:solidFill>
                          <a:srgbClr val="000000"/>
                        </a:solidFill>
                        <a:effectLst/>
                        <a:latin typeface="Calibri"/>
                      </a:endParaRPr>
                    </a:p>
                  </a:txBody>
                  <a:tcPr marL="0" marR="0" marT="0" marB="0" anchor="ctr"/>
                </a:tc>
              </a:tr>
              <a:tr h="217291">
                <a:tc>
                  <a:txBody>
                    <a:bodyPr/>
                    <a:lstStyle/>
                    <a:p>
                      <a:pPr algn="l" fontAlgn="b"/>
                      <a:r>
                        <a:rPr lang="sl-SI" sz="800" u="none" strike="noStrike" dirty="0">
                          <a:effectLst/>
                        </a:rPr>
                        <a:t>Finančne </a:t>
                      </a:r>
                      <a:r>
                        <a:rPr lang="sl-SI" sz="800" u="none" strike="noStrike" dirty="0" smtClean="0">
                          <a:effectLst/>
                        </a:rPr>
                        <a:t>obveznosti v 000 €</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184.766</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157.186</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194.806</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178.074</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164.662</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162.311</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150.306</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167.859</a:t>
                      </a:r>
                      <a:endParaRPr lang="sl-SI" sz="800" b="0" i="0" u="none" strike="noStrike" dirty="0">
                        <a:solidFill>
                          <a:srgbClr val="000000"/>
                        </a:solidFill>
                        <a:effectLst/>
                        <a:latin typeface="Calibri"/>
                      </a:endParaRPr>
                    </a:p>
                  </a:txBody>
                  <a:tcPr marL="0" marR="0" marT="0" marB="0" anchor="ctr"/>
                </a:tc>
                <a:tc>
                  <a:txBody>
                    <a:bodyPr/>
                    <a:lstStyle/>
                    <a:p>
                      <a:pPr algn="r" fontAlgn="b"/>
                      <a:r>
                        <a:rPr lang="sl-SI" sz="800" u="none" strike="noStrike" dirty="0">
                          <a:effectLst/>
                        </a:rPr>
                        <a:t>163.912</a:t>
                      </a:r>
                      <a:endParaRPr lang="sl-SI" sz="800" b="0" i="0" u="none" strike="noStrike" dirty="0">
                        <a:solidFill>
                          <a:srgbClr val="000000"/>
                        </a:solidFill>
                        <a:effectLst/>
                        <a:latin typeface="Calibri"/>
                      </a:endParaRPr>
                    </a:p>
                  </a:txBody>
                  <a:tcPr marL="0" marR="0" marT="0" marB="0"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grada noge 4"/>
          <p:cNvSpPr>
            <a:spLocks noGrp="1"/>
          </p:cNvSpPr>
          <p:nvPr>
            <p:ph type="ftr" sz="quarter" idx="15"/>
          </p:nvPr>
        </p:nvSpPr>
        <p:spPr/>
        <p:txBody>
          <a:bodyPr/>
          <a:lstStyle/>
          <a:p>
            <a:pPr>
              <a:defRPr/>
            </a:pPr>
            <a:r>
              <a:rPr lang="sl-SI" smtClean="0"/>
              <a:t>Impol  2017-2025</a:t>
            </a:r>
            <a:endParaRPr lang="sl-SI" dirty="0"/>
          </a:p>
        </p:txBody>
      </p:sp>
      <p:sp>
        <p:nvSpPr>
          <p:cNvPr id="4099" name="Ograda številke diapozitiva 5"/>
          <p:cNvSpPr>
            <a:spLocks noGrp="1"/>
          </p:cNvSpPr>
          <p:nvPr>
            <p:ph type="sldNum" sz="quarter" idx="16"/>
          </p:nvPr>
        </p:nvSpPr>
        <p:spPr/>
        <p:txBody>
          <a:bodyPr/>
          <a:lstStyle/>
          <a:p>
            <a:pPr>
              <a:defRPr/>
            </a:pPr>
            <a:fld id="{F0AA2551-8835-477B-97FA-050F32C6B2E7}" type="slidenum">
              <a:rPr lang="sl-SI"/>
              <a:pPr>
                <a:defRPr/>
              </a:pPr>
              <a:t>2</a:t>
            </a:fld>
            <a:endParaRPr lang="sl-SI"/>
          </a:p>
        </p:txBody>
      </p:sp>
      <p:sp>
        <p:nvSpPr>
          <p:cNvPr id="4100" name="Rectangle 1026"/>
          <p:cNvSpPr>
            <a:spLocks noGrp="1" noChangeArrowheads="1"/>
          </p:cNvSpPr>
          <p:nvPr>
            <p:ph type="title"/>
          </p:nvPr>
        </p:nvSpPr>
        <p:spPr>
          <a:xfrm>
            <a:off x="514350" y="812800"/>
            <a:ext cx="5829300" cy="812800"/>
          </a:xfrm>
        </p:spPr>
        <p:txBody>
          <a:bodyPr/>
          <a:lstStyle/>
          <a:p>
            <a:pPr marL="320040" indent="-320040" algn="ctr" fontAlgn="auto">
              <a:spcAft>
                <a:spcPts val="0"/>
              </a:spcAft>
              <a:buClr>
                <a:schemeClr val="accent6">
                  <a:lumMod val="75000"/>
                </a:schemeClr>
              </a:buClr>
              <a:defRPr/>
            </a:pPr>
            <a:r>
              <a:rPr lang="sl-SI" sz="3200" dirty="0" smtClean="0">
                <a:solidFill>
                  <a:schemeClr val="tx2">
                    <a:satMod val="130000"/>
                  </a:schemeClr>
                </a:solidFill>
              </a:rPr>
              <a:t>Vizija, poslanstvo in vrednote</a:t>
            </a:r>
          </a:p>
        </p:txBody>
      </p:sp>
      <p:sp>
        <p:nvSpPr>
          <p:cNvPr id="6149" name="Rectangle 1027"/>
          <p:cNvSpPr>
            <a:spLocks noGrp="1" noChangeArrowheads="1"/>
          </p:cNvSpPr>
          <p:nvPr>
            <p:ph sz="quarter" idx="13"/>
          </p:nvPr>
        </p:nvSpPr>
        <p:spPr>
          <a:xfrm>
            <a:off x="514350" y="1828800"/>
            <a:ext cx="5829300" cy="6299200"/>
          </a:xfrm>
        </p:spPr>
        <p:txBody>
          <a:bodyPr/>
          <a:lstStyle/>
          <a:p>
            <a:pPr marL="0" indent="0">
              <a:lnSpc>
                <a:spcPct val="90000"/>
              </a:lnSpc>
              <a:buFontTx/>
              <a:buNone/>
            </a:pPr>
            <a:r>
              <a:rPr lang="sl-SI" sz="2400" b="1" u="sng" dirty="0" smtClean="0"/>
              <a:t>Vizija</a:t>
            </a:r>
          </a:p>
          <a:p>
            <a:pPr marL="0" indent="0" algn="ctr">
              <a:lnSpc>
                <a:spcPct val="90000"/>
              </a:lnSpc>
              <a:buFontTx/>
              <a:buNone/>
            </a:pPr>
            <a:r>
              <a:rPr lang="sl-SI" sz="1800" b="1" dirty="0" smtClean="0"/>
              <a:t>Postati vodilni evropski ponudnik celovitega programa valjanih, stiskanih in obdelanih izdelkov iz aluminija</a:t>
            </a:r>
          </a:p>
          <a:p>
            <a:pPr marL="0" indent="0">
              <a:lnSpc>
                <a:spcPct val="90000"/>
              </a:lnSpc>
              <a:spcBef>
                <a:spcPct val="0"/>
              </a:spcBef>
              <a:buFontTx/>
              <a:buNone/>
            </a:pPr>
            <a:endParaRPr lang="sl-SI" sz="2000" b="1" u="sng" dirty="0" smtClean="0"/>
          </a:p>
          <a:p>
            <a:pPr marL="0" indent="0">
              <a:lnSpc>
                <a:spcPct val="90000"/>
              </a:lnSpc>
              <a:spcBef>
                <a:spcPct val="0"/>
              </a:spcBef>
              <a:buFontTx/>
              <a:buNone/>
            </a:pPr>
            <a:r>
              <a:rPr lang="en-US" sz="2000" b="1" u="sng" dirty="0" err="1" smtClean="0"/>
              <a:t>Poslanstvo</a:t>
            </a:r>
            <a:r>
              <a:rPr lang="en-US" sz="2000" b="1" u="sng" dirty="0" smtClean="0"/>
              <a:t> </a:t>
            </a:r>
            <a:r>
              <a:rPr lang="sl-SI" sz="2000" b="1" u="sng" dirty="0" smtClean="0"/>
              <a:t>Impola</a:t>
            </a:r>
            <a:r>
              <a:rPr lang="en-US" sz="2000" b="1" u="sng" dirty="0" smtClean="0"/>
              <a:t>:</a:t>
            </a:r>
            <a:r>
              <a:rPr lang="sl-SI" sz="2000" b="1" u="sng" dirty="0" smtClean="0"/>
              <a:t> </a:t>
            </a:r>
          </a:p>
          <a:p>
            <a:pPr marL="0" indent="0" algn="ctr">
              <a:lnSpc>
                <a:spcPct val="90000"/>
              </a:lnSpc>
              <a:spcBef>
                <a:spcPct val="0"/>
              </a:spcBef>
              <a:buFontTx/>
              <a:buNone/>
            </a:pPr>
            <a:r>
              <a:rPr lang="sl-SI" sz="1400" b="1" dirty="0" smtClean="0"/>
              <a:t>Predelava, dodelava in finalizacija </a:t>
            </a:r>
            <a:r>
              <a:rPr lang="sl-SI" sz="1400" b="1" u="sng" dirty="0" smtClean="0"/>
              <a:t>aluminija</a:t>
            </a:r>
            <a:r>
              <a:rPr lang="sl-SI" sz="1400" b="1" dirty="0" smtClean="0"/>
              <a:t>  v izdelke, ki kupcem zagotavljajo zanje najvišjo možno </a:t>
            </a:r>
            <a:r>
              <a:rPr lang="sl-SI" sz="1400" b="1" u="sng" dirty="0" smtClean="0"/>
              <a:t>vrednost</a:t>
            </a:r>
            <a:endParaRPr lang="sl-SI" sz="1400" b="1" dirty="0" smtClean="0"/>
          </a:p>
          <a:p>
            <a:pPr marL="0" indent="0" algn="ctr">
              <a:lnSpc>
                <a:spcPct val="90000"/>
              </a:lnSpc>
              <a:spcBef>
                <a:spcPct val="0"/>
              </a:spcBef>
              <a:buFontTx/>
              <a:buNone/>
            </a:pPr>
            <a:r>
              <a:rPr lang="sl-SI" sz="1400" b="1" dirty="0" smtClean="0"/>
              <a:t>in s tem zadovoljevati pričakovanja kupcev, zaposlenih, lastnikov, okolja in drugih déležnikov.</a:t>
            </a:r>
          </a:p>
          <a:p>
            <a:pPr marL="0" indent="0" algn="ctr">
              <a:lnSpc>
                <a:spcPct val="90000"/>
              </a:lnSpc>
              <a:spcBef>
                <a:spcPct val="0"/>
              </a:spcBef>
              <a:buFontTx/>
              <a:buNone/>
            </a:pPr>
            <a:r>
              <a:rPr lang="sl-SI" sz="1400" b="1" dirty="0" smtClean="0"/>
              <a:t>Pri tem pričakovanja kupcev zadovoljevati z nudenjem za njih najboljšega servisa tako, da Impol vstopa z njimi v partnerske odnose.</a:t>
            </a:r>
          </a:p>
          <a:p>
            <a:pPr marL="0" indent="0">
              <a:lnSpc>
                <a:spcPct val="90000"/>
              </a:lnSpc>
              <a:buFontTx/>
              <a:buNone/>
            </a:pPr>
            <a:r>
              <a:rPr lang="sl-SI" sz="2000" b="1" u="sng" dirty="0" smtClean="0"/>
              <a:t>Vrednote</a:t>
            </a:r>
          </a:p>
          <a:p>
            <a:pPr marL="0" indent="0" algn="just">
              <a:lnSpc>
                <a:spcPct val="90000"/>
              </a:lnSpc>
              <a:buFontTx/>
              <a:buNone/>
            </a:pPr>
            <a:r>
              <a:rPr lang="sl-SI" sz="2000" b="1" dirty="0" smtClean="0">
                <a:solidFill>
                  <a:srgbClr val="0070C0"/>
                </a:solidFill>
              </a:rPr>
              <a:t>I</a:t>
            </a:r>
            <a:r>
              <a:rPr lang="sl-SI" sz="1200" b="1" dirty="0" smtClean="0"/>
              <a:t>novativnost – skupaj s kupci razvijamo proizvode za zadovoljevanje njihovih potreb, inventivnost in stalno izobraževanje</a:t>
            </a:r>
          </a:p>
          <a:p>
            <a:pPr marL="0" indent="0" algn="just">
              <a:lnSpc>
                <a:spcPct val="90000"/>
              </a:lnSpc>
              <a:buFontTx/>
              <a:buNone/>
            </a:pPr>
            <a:r>
              <a:rPr lang="sl-SI" sz="1800" b="1" dirty="0" smtClean="0">
                <a:solidFill>
                  <a:srgbClr val="0070C0"/>
                </a:solidFill>
              </a:rPr>
              <a:t>M</a:t>
            </a:r>
            <a:r>
              <a:rPr lang="sl-SI" sz="1200" b="1" dirty="0" smtClean="0"/>
              <a:t>arljivost – s timskim delom zagotavljamo sodelovanje vseh zaposlenih in s tem dajemo zanesljivost in zaupanje v Impol na trgu</a:t>
            </a:r>
          </a:p>
          <a:p>
            <a:pPr marL="0" indent="0" algn="just">
              <a:lnSpc>
                <a:spcPct val="90000"/>
              </a:lnSpc>
              <a:buFontTx/>
              <a:buNone/>
            </a:pPr>
            <a:r>
              <a:rPr lang="sl-SI" sz="1800" b="1" dirty="0" smtClean="0">
                <a:solidFill>
                  <a:srgbClr val="0070C0"/>
                </a:solidFill>
              </a:rPr>
              <a:t>P</a:t>
            </a:r>
            <a:r>
              <a:rPr lang="sl-SI" sz="1200" b="1" dirty="0" smtClean="0"/>
              <a:t>rilagodljivost – hitrost, učinkovitost, transparentnost     zagotavljamo z neposrednimi stiki s kupci</a:t>
            </a:r>
          </a:p>
          <a:p>
            <a:pPr marL="0" indent="0" algn="just">
              <a:lnSpc>
                <a:spcPct val="90000"/>
              </a:lnSpc>
              <a:buFontTx/>
              <a:buNone/>
            </a:pPr>
            <a:r>
              <a:rPr lang="sl-SI" sz="1800" b="1" dirty="0" smtClean="0">
                <a:solidFill>
                  <a:srgbClr val="0070C0"/>
                </a:solidFill>
              </a:rPr>
              <a:t>O</a:t>
            </a:r>
            <a:r>
              <a:rPr lang="sl-SI" sz="1200" b="1" dirty="0" smtClean="0"/>
              <a:t>dličnost - kakovost od ideje do poprodajnih aktivnosti zagotavljamo z ekološko neoporečnimi proizvodnimi procesi</a:t>
            </a:r>
          </a:p>
          <a:p>
            <a:pPr marL="0" indent="0" algn="just">
              <a:lnSpc>
                <a:spcPct val="90000"/>
              </a:lnSpc>
              <a:buFontTx/>
              <a:buNone/>
            </a:pPr>
            <a:r>
              <a:rPr lang="sl-SI" sz="1800" b="1" dirty="0" smtClean="0">
                <a:solidFill>
                  <a:srgbClr val="0070C0"/>
                </a:solidFill>
              </a:rPr>
              <a:t>L</a:t>
            </a:r>
            <a:r>
              <a:rPr lang="sl-SI" sz="1200" b="1" dirty="0" smtClean="0"/>
              <a:t>ojalnost - do družbe, lastnikov, okolja, </a:t>
            </a:r>
            <a:r>
              <a:rPr lang="sl-SI" sz="1200" b="1" dirty="0"/>
              <a:t>sodelavcev in </a:t>
            </a:r>
            <a:r>
              <a:rPr lang="sl-SI" sz="1200" b="1" dirty="0" smtClean="0"/>
              <a:t>okolja</a:t>
            </a:r>
            <a:r>
              <a:rPr lang="sl-SI" sz="1200" b="1" dirty="0"/>
              <a:t> </a:t>
            </a:r>
            <a:r>
              <a:rPr lang="sl-SI" sz="1200" b="1" dirty="0" smtClean="0"/>
              <a:t>z upoštevanjem zakonskih določil in etičnih norm.</a:t>
            </a:r>
            <a:endParaRPr lang="sl-SI" sz="14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grada noge 4"/>
          <p:cNvSpPr>
            <a:spLocks noGrp="1"/>
          </p:cNvSpPr>
          <p:nvPr>
            <p:ph type="ftr" sz="quarter" idx="15"/>
          </p:nvPr>
        </p:nvSpPr>
        <p:spPr/>
        <p:txBody>
          <a:bodyPr/>
          <a:lstStyle/>
          <a:p>
            <a:pPr>
              <a:defRPr/>
            </a:pPr>
            <a:r>
              <a:rPr lang="sl-SI" smtClean="0"/>
              <a:t>Impol  2017-2025</a:t>
            </a:r>
            <a:endParaRPr lang="sl-SI"/>
          </a:p>
        </p:txBody>
      </p:sp>
      <p:sp>
        <p:nvSpPr>
          <p:cNvPr id="5123" name="Ograda številke diapozitiva 5"/>
          <p:cNvSpPr>
            <a:spLocks noGrp="1"/>
          </p:cNvSpPr>
          <p:nvPr>
            <p:ph type="sldNum" sz="quarter" idx="16"/>
          </p:nvPr>
        </p:nvSpPr>
        <p:spPr/>
        <p:txBody>
          <a:bodyPr/>
          <a:lstStyle/>
          <a:p>
            <a:pPr>
              <a:defRPr/>
            </a:pPr>
            <a:fld id="{9308460B-D50E-45C4-8893-E758A57D287C}" type="slidenum">
              <a:rPr lang="sl-SI"/>
              <a:pPr>
                <a:defRPr/>
              </a:pPr>
              <a:t>3</a:t>
            </a:fld>
            <a:endParaRPr lang="sl-SI"/>
          </a:p>
        </p:txBody>
      </p:sp>
      <p:sp>
        <p:nvSpPr>
          <p:cNvPr id="5124" name="Rectangle 1026"/>
          <p:cNvSpPr>
            <a:spLocks noGrp="1" noChangeArrowheads="1"/>
          </p:cNvSpPr>
          <p:nvPr>
            <p:ph type="title"/>
          </p:nvPr>
        </p:nvSpPr>
        <p:spPr>
          <a:xfrm>
            <a:off x="533482" y="251520"/>
            <a:ext cx="5829300" cy="590848"/>
          </a:xfrm>
        </p:spPr>
        <p:txBody>
          <a:bodyPr/>
          <a:lstStyle/>
          <a:p>
            <a:pPr marL="0" indent="0" algn="ctr" fontAlgn="auto">
              <a:spcAft>
                <a:spcPts val="0"/>
              </a:spcAft>
              <a:buClr>
                <a:schemeClr val="accent6">
                  <a:lumMod val="75000"/>
                </a:schemeClr>
              </a:buClr>
              <a:buNone/>
              <a:defRPr/>
            </a:pPr>
            <a:r>
              <a:rPr lang="sl-SI" sz="3200" dirty="0" smtClean="0">
                <a:solidFill>
                  <a:srgbClr val="000000"/>
                </a:solidFill>
              </a:rPr>
              <a:t>Cilji</a:t>
            </a:r>
          </a:p>
        </p:txBody>
      </p:sp>
      <p:sp>
        <p:nvSpPr>
          <p:cNvPr id="1028" name="Rectangle 1027"/>
          <p:cNvSpPr>
            <a:spLocks noGrp="1" noChangeArrowheads="1"/>
          </p:cNvSpPr>
          <p:nvPr>
            <p:ph sz="quarter" idx="13"/>
          </p:nvPr>
        </p:nvSpPr>
        <p:spPr>
          <a:xfrm>
            <a:off x="476672" y="971600"/>
            <a:ext cx="6083002" cy="7056784"/>
          </a:xfrm>
        </p:spPr>
        <p:txBody>
          <a:bodyPr rtlCol="0">
            <a:normAutofit fontScale="92500" lnSpcReduction="20000"/>
          </a:bodyPr>
          <a:lstStyle/>
          <a:p>
            <a:pPr indent="-182880" algn="ctr" fontAlgn="auto">
              <a:lnSpc>
                <a:spcPct val="90000"/>
              </a:lnSpc>
              <a:buClr>
                <a:schemeClr val="accent6">
                  <a:lumMod val="75000"/>
                </a:schemeClr>
              </a:buClr>
              <a:buFontTx/>
              <a:buNone/>
              <a:defRPr/>
            </a:pPr>
            <a:r>
              <a:rPr lang="sl-SI" sz="2000" b="1" dirty="0" smtClean="0">
                <a:solidFill>
                  <a:srgbClr val="000000"/>
                </a:solidFill>
              </a:rPr>
              <a:t>Najpomembnejši cilj</a:t>
            </a:r>
          </a:p>
          <a:p>
            <a:pPr indent="-182880" algn="just" fontAlgn="auto">
              <a:lnSpc>
                <a:spcPct val="90000"/>
              </a:lnSpc>
              <a:buClr>
                <a:schemeClr val="accent6">
                  <a:lumMod val="75000"/>
                </a:schemeClr>
              </a:buClr>
              <a:defRPr/>
            </a:pPr>
            <a:r>
              <a:rPr lang="sl-SI" sz="1800" dirty="0" smtClean="0">
                <a:solidFill>
                  <a:srgbClr val="000000"/>
                </a:solidFill>
              </a:rPr>
              <a:t>Letni prihodek povečati na preko milijarde €.</a:t>
            </a:r>
          </a:p>
          <a:p>
            <a:pPr indent="-182880" algn="ctr" fontAlgn="auto">
              <a:lnSpc>
                <a:spcPct val="90000"/>
              </a:lnSpc>
              <a:buClr>
                <a:schemeClr val="accent6">
                  <a:lumMod val="75000"/>
                </a:schemeClr>
              </a:buClr>
              <a:buFontTx/>
              <a:buNone/>
              <a:defRPr/>
            </a:pPr>
            <a:r>
              <a:rPr lang="sl-SI" sz="2000" b="1" dirty="0" smtClean="0">
                <a:solidFill>
                  <a:srgbClr val="000000"/>
                </a:solidFill>
              </a:rPr>
              <a:t>Podrejeni cilji</a:t>
            </a:r>
          </a:p>
          <a:p>
            <a:pPr indent="-182880" algn="just" fontAlgn="auto">
              <a:lnSpc>
                <a:spcPct val="90000"/>
              </a:lnSpc>
              <a:buClr>
                <a:schemeClr val="accent6">
                  <a:lumMod val="75000"/>
                </a:schemeClr>
              </a:buClr>
              <a:defRPr/>
            </a:pPr>
            <a:r>
              <a:rPr lang="sl-SI" sz="1600" dirty="0" smtClean="0">
                <a:solidFill>
                  <a:srgbClr val="000000"/>
                </a:solidFill>
              </a:rPr>
              <a:t>Ustvariti EBIDA in dobiček po obdavčitvi v višini (v 000 €):</a:t>
            </a:r>
          </a:p>
          <a:p>
            <a:pPr marL="45720" indent="0" fontAlgn="auto">
              <a:lnSpc>
                <a:spcPct val="90000"/>
              </a:lnSpc>
              <a:buClr>
                <a:schemeClr val="accent6">
                  <a:lumMod val="75000"/>
                </a:schemeClr>
              </a:buClr>
              <a:buNone/>
              <a:defRPr/>
            </a:pPr>
            <a:endParaRPr lang="sl-SI" sz="1600" dirty="0" smtClean="0">
              <a:solidFill>
                <a:srgbClr val="FF0000"/>
              </a:solidFill>
            </a:endParaRPr>
          </a:p>
          <a:p>
            <a:pPr marL="45720" indent="0" fontAlgn="auto">
              <a:lnSpc>
                <a:spcPct val="90000"/>
              </a:lnSpc>
              <a:buClr>
                <a:schemeClr val="accent6">
                  <a:lumMod val="75000"/>
                </a:schemeClr>
              </a:buClr>
              <a:buNone/>
              <a:defRPr/>
            </a:pPr>
            <a:endParaRPr lang="sl-SI" sz="1600" dirty="0">
              <a:solidFill>
                <a:srgbClr val="FF0000"/>
              </a:solidFill>
            </a:endParaRPr>
          </a:p>
          <a:p>
            <a:pPr marL="45720" indent="0" fontAlgn="auto">
              <a:lnSpc>
                <a:spcPct val="90000"/>
              </a:lnSpc>
              <a:buClr>
                <a:schemeClr val="accent6">
                  <a:lumMod val="75000"/>
                </a:schemeClr>
              </a:buClr>
              <a:buNone/>
              <a:defRPr/>
            </a:pPr>
            <a:endParaRPr lang="sl-SI" sz="1600" dirty="0" smtClean="0">
              <a:solidFill>
                <a:srgbClr val="FF0000"/>
              </a:solidFill>
            </a:endParaRPr>
          </a:p>
          <a:p>
            <a:pPr indent="-182880" algn="just" fontAlgn="auto">
              <a:lnSpc>
                <a:spcPct val="90000"/>
              </a:lnSpc>
              <a:buClr>
                <a:schemeClr val="accent6">
                  <a:lumMod val="75000"/>
                </a:schemeClr>
              </a:buClr>
              <a:defRPr/>
            </a:pPr>
            <a:r>
              <a:rPr lang="sl-SI" sz="1600" dirty="0" smtClean="0">
                <a:solidFill>
                  <a:srgbClr val="000000"/>
                </a:solidFill>
              </a:rPr>
              <a:t>Dobiček v največji možni meri usmeriti v širjenje in modernizacijo materialne osnove dela ter v zagotavljanje vsaj 60% financiranja poslovnih procesov s kapitalom.</a:t>
            </a:r>
          </a:p>
          <a:p>
            <a:pPr indent="-182880" algn="just" fontAlgn="auto">
              <a:lnSpc>
                <a:spcPct val="90000"/>
              </a:lnSpc>
              <a:buClr>
                <a:schemeClr val="accent6">
                  <a:lumMod val="75000"/>
                </a:schemeClr>
              </a:buClr>
              <a:defRPr/>
            </a:pPr>
            <a:r>
              <a:rPr lang="sl-SI" sz="1600" dirty="0" smtClean="0">
                <a:solidFill>
                  <a:srgbClr val="000000"/>
                </a:solidFill>
              </a:rPr>
              <a:t>Na trgu nastopati tako, da je večina ali celotna prodaja namenjena končnim kupcem, s katerimi se proizvod razvija skupno in s tem širiti obseg delovanja kot njihov razvojni dobavitelj.</a:t>
            </a:r>
          </a:p>
          <a:p>
            <a:pPr indent="-182880" algn="just" fontAlgn="auto">
              <a:lnSpc>
                <a:spcPct val="90000"/>
              </a:lnSpc>
              <a:buClr>
                <a:schemeClr val="accent6">
                  <a:lumMod val="75000"/>
                </a:schemeClr>
              </a:buClr>
              <a:defRPr/>
            </a:pPr>
            <a:r>
              <a:rPr lang="sl-SI" sz="1600" dirty="0" smtClean="0">
                <a:solidFill>
                  <a:srgbClr val="000000"/>
                </a:solidFill>
              </a:rPr>
              <a:t>Biti vodilni evropski dobavitelj avtomobilski industriji na področju palic za kovanje ter drugih stiskanih izdelkov in postati njen pomemben dobavitelj valjanih izdelkov.</a:t>
            </a:r>
          </a:p>
          <a:p>
            <a:pPr indent="-182880" algn="just" fontAlgn="auto">
              <a:lnSpc>
                <a:spcPct val="90000"/>
              </a:lnSpc>
              <a:buClr>
                <a:schemeClr val="accent6">
                  <a:lumMod val="75000"/>
                </a:schemeClr>
              </a:buClr>
              <a:defRPr/>
            </a:pPr>
            <a:r>
              <a:rPr lang="sl-SI" sz="1600" dirty="0" smtClean="0">
                <a:solidFill>
                  <a:srgbClr val="000000"/>
                </a:solidFill>
              </a:rPr>
              <a:t>Povečati obseg dodatno dodelanih proizvodov na vsaj šestdeset tisoč ton letno.  </a:t>
            </a:r>
          </a:p>
          <a:p>
            <a:pPr indent="-182880" algn="just" fontAlgn="auto">
              <a:lnSpc>
                <a:spcPct val="90000"/>
              </a:lnSpc>
              <a:buClr>
                <a:schemeClr val="accent6">
                  <a:lumMod val="75000"/>
                </a:schemeClr>
              </a:buClr>
              <a:defRPr/>
            </a:pPr>
            <a:r>
              <a:rPr lang="sl-SI" sz="1600" dirty="0" smtClean="0">
                <a:solidFill>
                  <a:srgbClr val="000000"/>
                </a:solidFill>
              </a:rPr>
              <a:t>Razviti nove programe finalizacije valjanih in stiskanih proizvodov. </a:t>
            </a:r>
          </a:p>
          <a:p>
            <a:pPr indent="-182880" algn="just" fontAlgn="auto">
              <a:lnSpc>
                <a:spcPct val="90000"/>
              </a:lnSpc>
              <a:buClr>
                <a:schemeClr val="accent6">
                  <a:lumMod val="75000"/>
                </a:schemeClr>
              </a:buClr>
              <a:defRPr/>
            </a:pPr>
            <a:r>
              <a:rPr lang="sl-SI" sz="1600" dirty="0" smtClean="0">
                <a:solidFill>
                  <a:srgbClr val="000000"/>
                </a:solidFill>
              </a:rPr>
              <a:t>Kot vhod uporabiti okrog 30% eksternih sekundarnih surovin – in temu primerno spremeniti tehnologijo.</a:t>
            </a:r>
          </a:p>
          <a:p>
            <a:pPr indent="-182880" algn="just" fontAlgn="auto">
              <a:lnSpc>
                <a:spcPct val="90000"/>
              </a:lnSpc>
              <a:buClr>
                <a:schemeClr val="accent6">
                  <a:lumMod val="75000"/>
                </a:schemeClr>
              </a:buClr>
              <a:defRPr/>
            </a:pPr>
            <a:r>
              <a:rPr lang="sl-SI" sz="1600" dirty="0" smtClean="0">
                <a:solidFill>
                  <a:srgbClr val="000000"/>
                </a:solidFill>
              </a:rPr>
              <a:t>Zmanjševati potrebne vhodne količine z zniževanjem pretočnih faktorjev in faktorjev </a:t>
            </a:r>
            <a:r>
              <a:rPr lang="sl-SI" sz="1600" dirty="0" err="1" smtClean="0">
                <a:solidFill>
                  <a:srgbClr val="000000"/>
                </a:solidFill>
              </a:rPr>
              <a:t>odgora</a:t>
            </a:r>
            <a:r>
              <a:rPr lang="sl-SI" sz="1600" dirty="0" smtClean="0">
                <a:solidFill>
                  <a:srgbClr val="000000"/>
                </a:solidFill>
              </a:rPr>
              <a:t> z vsaj 1% letno dinamiko.</a:t>
            </a:r>
          </a:p>
          <a:p>
            <a:pPr indent="-182880" algn="just" fontAlgn="auto">
              <a:lnSpc>
                <a:spcPct val="90000"/>
              </a:lnSpc>
              <a:buClr>
                <a:schemeClr val="accent6">
                  <a:lumMod val="75000"/>
                </a:schemeClr>
              </a:buClr>
              <a:defRPr/>
            </a:pPr>
            <a:r>
              <a:rPr lang="sl-SI" sz="1600" dirty="0" smtClean="0">
                <a:solidFill>
                  <a:srgbClr val="000000"/>
                </a:solidFill>
              </a:rPr>
              <a:t>Z organizacijskimi ukrepi do leta 2025 še povečati v tej strategiji že predviden obseg poslovanja vsaj še za  15.000 ton letno in s tem povečati dobiček dodatno za okrog 7 mio € letno.</a:t>
            </a:r>
          </a:p>
          <a:p>
            <a:pPr indent="-182880" algn="just" fontAlgn="auto">
              <a:lnSpc>
                <a:spcPct val="90000"/>
              </a:lnSpc>
              <a:buClr>
                <a:schemeClr val="accent6">
                  <a:lumMod val="75000"/>
                </a:schemeClr>
              </a:buClr>
              <a:defRPr/>
            </a:pPr>
            <a:r>
              <a:rPr lang="sl-SI" sz="1600" dirty="0" smtClean="0">
                <a:solidFill>
                  <a:srgbClr val="000000"/>
                </a:solidFill>
              </a:rPr>
              <a:t>Z digitalizacijo avtomatizirati krmiljenje vseh proizvodnih in logističnih procesov ter v ta proces aktivno vključiti kupce </a:t>
            </a:r>
            <a:r>
              <a:rPr lang="sl-SI" sz="1600" smtClean="0">
                <a:solidFill>
                  <a:srgbClr val="000000"/>
                </a:solidFill>
              </a:rPr>
              <a:t>in dobavitelje.</a:t>
            </a:r>
            <a:endParaRPr lang="sl-SI" sz="1600" dirty="0" smtClean="0">
              <a:solidFill>
                <a:srgbClr val="00000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016333479"/>
              </p:ext>
            </p:extLst>
          </p:nvPr>
        </p:nvGraphicFramePr>
        <p:xfrm>
          <a:off x="836712" y="2051720"/>
          <a:ext cx="5472610" cy="637271"/>
        </p:xfrm>
        <a:graphic>
          <a:graphicData uri="http://schemas.openxmlformats.org/drawingml/2006/table">
            <a:tbl>
              <a:tblPr firstRow="1" bandRow="1">
                <a:tableStyleId>{5C22544A-7EE6-4342-B048-85BDC9FD1C3A}</a:tableStyleId>
              </a:tblPr>
              <a:tblGrid>
                <a:gridCol w="547261"/>
                <a:gridCol w="547261"/>
                <a:gridCol w="547261"/>
                <a:gridCol w="547261"/>
                <a:gridCol w="547261"/>
                <a:gridCol w="547261"/>
                <a:gridCol w="547261"/>
                <a:gridCol w="547261"/>
                <a:gridCol w="547261"/>
                <a:gridCol w="547261"/>
              </a:tblGrid>
              <a:tr h="216024">
                <a:tc>
                  <a:txBody>
                    <a:bodyPr/>
                    <a:lstStyle/>
                    <a:p>
                      <a:pPr algn="just" fontAlgn="b"/>
                      <a:r>
                        <a:rPr lang="sl-SI" sz="1000" b="0" i="0" u="none" strike="noStrike" dirty="0">
                          <a:solidFill>
                            <a:srgbClr val="000000"/>
                          </a:solidFill>
                          <a:effectLst/>
                          <a:latin typeface="Calibri"/>
                        </a:rPr>
                        <a:t> </a:t>
                      </a:r>
                    </a:p>
                  </a:txBody>
                  <a:tcPr marL="0" marR="0" marT="0" marB="0" anchor="b"/>
                </a:tc>
                <a:tc>
                  <a:txBody>
                    <a:bodyPr/>
                    <a:lstStyle/>
                    <a:p>
                      <a:pPr algn="ctr" fontAlgn="b"/>
                      <a:r>
                        <a:rPr lang="sl-SI" sz="1000" b="1" i="1" u="none" strike="noStrike">
                          <a:solidFill>
                            <a:srgbClr val="000000"/>
                          </a:solidFill>
                          <a:effectLst/>
                          <a:latin typeface="Calibri"/>
                        </a:rPr>
                        <a:t>2017</a:t>
                      </a:r>
                    </a:p>
                  </a:txBody>
                  <a:tcPr marL="0" marR="0" marT="0" marB="0" anchor="b"/>
                </a:tc>
                <a:tc>
                  <a:txBody>
                    <a:bodyPr/>
                    <a:lstStyle/>
                    <a:p>
                      <a:pPr algn="ctr" fontAlgn="b"/>
                      <a:r>
                        <a:rPr lang="sl-SI" sz="1000" b="1" i="1" u="none" strike="noStrike">
                          <a:solidFill>
                            <a:srgbClr val="000000"/>
                          </a:solidFill>
                          <a:effectLst/>
                          <a:latin typeface="Calibri"/>
                        </a:rPr>
                        <a:t>2018</a:t>
                      </a:r>
                    </a:p>
                  </a:txBody>
                  <a:tcPr marL="0" marR="0" marT="0" marB="0" anchor="b"/>
                </a:tc>
                <a:tc>
                  <a:txBody>
                    <a:bodyPr/>
                    <a:lstStyle/>
                    <a:p>
                      <a:pPr algn="ctr" fontAlgn="b"/>
                      <a:r>
                        <a:rPr lang="sl-SI" sz="1000" b="1" i="1" u="none" strike="noStrike">
                          <a:solidFill>
                            <a:srgbClr val="000000"/>
                          </a:solidFill>
                          <a:effectLst/>
                          <a:latin typeface="Calibri"/>
                        </a:rPr>
                        <a:t>2019</a:t>
                      </a:r>
                    </a:p>
                  </a:txBody>
                  <a:tcPr marL="0" marR="0" marT="0" marB="0" anchor="b"/>
                </a:tc>
                <a:tc>
                  <a:txBody>
                    <a:bodyPr/>
                    <a:lstStyle/>
                    <a:p>
                      <a:pPr algn="ctr" fontAlgn="b"/>
                      <a:r>
                        <a:rPr lang="sl-SI" sz="1000" b="1" i="1" u="none" strike="noStrike">
                          <a:solidFill>
                            <a:srgbClr val="000000"/>
                          </a:solidFill>
                          <a:effectLst/>
                          <a:latin typeface="Calibri"/>
                        </a:rPr>
                        <a:t>2020</a:t>
                      </a:r>
                    </a:p>
                  </a:txBody>
                  <a:tcPr marL="0" marR="0" marT="0" marB="0" anchor="b"/>
                </a:tc>
                <a:tc>
                  <a:txBody>
                    <a:bodyPr/>
                    <a:lstStyle/>
                    <a:p>
                      <a:pPr algn="ctr" fontAlgn="b"/>
                      <a:r>
                        <a:rPr lang="sl-SI" sz="1000" b="1" i="1" u="none" strike="noStrike">
                          <a:solidFill>
                            <a:srgbClr val="000000"/>
                          </a:solidFill>
                          <a:effectLst/>
                          <a:latin typeface="Calibri"/>
                        </a:rPr>
                        <a:t>2021</a:t>
                      </a:r>
                    </a:p>
                  </a:txBody>
                  <a:tcPr marL="0" marR="0" marT="0" marB="0" anchor="b"/>
                </a:tc>
                <a:tc>
                  <a:txBody>
                    <a:bodyPr/>
                    <a:lstStyle/>
                    <a:p>
                      <a:pPr algn="ctr" fontAlgn="b"/>
                      <a:r>
                        <a:rPr lang="sl-SI" sz="1000" b="1" i="1" u="none" strike="noStrike">
                          <a:solidFill>
                            <a:srgbClr val="000000"/>
                          </a:solidFill>
                          <a:effectLst/>
                          <a:latin typeface="Calibri"/>
                        </a:rPr>
                        <a:t>2022</a:t>
                      </a:r>
                    </a:p>
                  </a:txBody>
                  <a:tcPr marL="0" marR="0" marT="0" marB="0" anchor="b"/>
                </a:tc>
                <a:tc>
                  <a:txBody>
                    <a:bodyPr/>
                    <a:lstStyle/>
                    <a:p>
                      <a:pPr algn="ctr" fontAlgn="b"/>
                      <a:r>
                        <a:rPr lang="sl-SI" sz="1000" b="1" i="1" u="none" strike="noStrike">
                          <a:solidFill>
                            <a:srgbClr val="000000"/>
                          </a:solidFill>
                          <a:effectLst/>
                          <a:latin typeface="Calibri"/>
                        </a:rPr>
                        <a:t>2023</a:t>
                      </a:r>
                    </a:p>
                  </a:txBody>
                  <a:tcPr marL="0" marR="0" marT="0" marB="0" anchor="b"/>
                </a:tc>
                <a:tc>
                  <a:txBody>
                    <a:bodyPr/>
                    <a:lstStyle/>
                    <a:p>
                      <a:pPr algn="ctr" fontAlgn="b"/>
                      <a:r>
                        <a:rPr lang="sl-SI" sz="1000" b="1" i="1" u="none" strike="noStrike">
                          <a:solidFill>
                            <a:srgbClr val="000000"/>
                          </a:solidFill>
                          <a:effectLst/>
                          <a:latin typeface="Calibri"/>
                        </a:rPr>
                        <a:t>2024</a:t>
                      </a:r>
                    </a:p>
                  </a:txBody>
                  <a:tcPr marL="0" marR="0" marT="0" marB="0" anchor="b"/>
                </a:tc>
                <a:tc>
                  <a:txBody>
                    <a:bodyPr/>
                    <a:lstStyle/>
                    <a:p>
                      <a:pPr algn="ctr" fontAlgn="b"/>
                      <a:r>
                        <a:rPr lang="sl-SI" sz="1000" b="1" i="1" u="none" strike="noStrike" dirty="0">
                          <a:solidFill>
                            <a:srgbClr val="000000"/>
                          </a:solidFill>
                          <a:effectLst/>
                          <a:latin typeface="Calibri"/>
                        </a:rPr>
                        <a:t>2025</a:t>
                      </a:r>
                    </a:p>
                  </a:txBody>
                  <a:tcPr marL="0" marR="0" marT="0" marB="0" anchor="b"/>
                </a:tc>
              </a:tr>
              <a:tr h="205223">
                <a:tc>
                  <a:txBody>
                    <a:bodyPr/>
                    <a:lstStyle/>
                    <a:p>
                      <a:pPr algn="l" fontAlgn="b"/>
                      <a:r>
                        <a:rPr lang="sl-SI" sz="1100" b="0" i="0" u="none" strike="noStrike" dirty="0">
                          <a:solidFill>
                            <a:srgbClr val="000000"/>
                          </a:solidFill>
                          <a:effectLst/>
                          <a:latin typeface="Calibri"/>
                        </a:rPr>
                        <a:t>EBITDA </a:t>
                      </a:r>
                    </a:p>
                  </a:txBody>
                  <a:tcPr marL="0" marR="0" marT="0" marB="0" anchor="b"/>
                </a:tc>
                <a:tc>
                  <a:txBody>
                    <a:bodyPr/>
                    <a:lstStyle/>
                    <a:p>
                      <a:pPr algn="r" fontAlgn="b"/>
                      <a:r>
                        <a:rPr lang="sl-SI" sz="1100" b="0" i="0" u="none" strike="noStrike" dirty="0">
                          <a:solidFill>
                            <a:srgbClr val="000000"/>
                          </a:solidFill>
                          <a:effectLst/>
                          <a:latin typeface="Calibri"/>
                        </a:rPr>
                        <a:t>64.284</a:t>
                      </a:r>
                    </a:p>
                  </a:txBody>
                  <a:tcPr marL="0" marR="0" marT="0" marB="0" anchor="b"/>
                </a:tc>
                <a:tc>
                  <a:txBody>
                    <a:bodyPr/>
                    <a:lstStyle/>
                    <a:p>
                      <a:pPr algn="r" fontAlgn="b"/>
                      <a:r>
                        <a:rPr lang="sl-SI" sz="1100" b="0" i="0" u="none" strike="noStrike">
                          <a:solidFill>
                            <a:srgbClr val="000000"/>
                          </a:solidFill>
                          <a:effectLst/>
                          <a:latin typeface="Calibri"/>
                        </a:rPr>
                        <a:t>68.422</a:t>
                      </a:r>
                    </a:p>
                  </a:txBody>
                  <a:tcPr marL="0" marR="0" marT="0" marB="0" anchor="b"/>
                </a:tc>
                <a:tc>
                  <a:txBody>
                    <a:bodyPr/>
                    <a:lstStyle/>
                    <a:p>
                      <a:pPr algn="r" fontAlgn="b"/>
                      <a:r>
                        <a:rPr lang="sl-SI" sz="1100" b="0" i="0" u="none" strike="noStrike">
                          <a:solidFill>
                            <a:srgbClr val="000000"/>
                          </a:solidFill>
                          <a:effectLst/>
                          <a:latin typeface="Calibri"/>
                        </a:rPr>
                        <a:t>76.566</a:t>
                      </a:r>
                    </a:p>
                  </a:txBody>
                  <a:tcPr marL="0" marR="0" marT="0" marB="0" anchor="b"/>
                </a:tc>
                <a:tc>
                  <a:txBody>
                    <a:bodyPr/>
                    <a:lstStyle/>
                    <a:p>
                      <a:pPr algn="r" fontAlgn="b"/>
                      <a:r>
                        <a:rPr lang="sl-SI" sz="1100" b="0" i="0" u="none" strike="noStrike">
                          <a:solidFill>
                            <a:srgbClr val="000000"/>
                          </a:solidFill>
                          <a:effectLst/>
                          <a:latin typeface="Calibri"/>
                        </a:rPr>
                        <a:t>86.427</a:t>
                      </a:r>
                    </a:p>
                  </a:txBody>
                  <a:tcPr marL="0" marR="0" marT="0" marB="0" anchor="b"/>
                </a:tc>
                <a:tc>
                  <a:txBody>
                    <a:bodyPr/>
                    <a:lstStyle/>
                    <a:p>
                      <a:pPr algn="r" fontAlgn="b"/>
                      <a:r>
                        <a:rPr lang="sl-SI" sz="1100" b="0" i="0" u="none" strike="noStrike">
                          <a:solidFill>
                            <a:srgbClr val="000000"/>
                          </a:solidFill>
                          <a:effectLst/>
                          <a:latin typeface="Calibri"/>
                        </a:rPr>
                        <a:t>93.884</a:t>
                      </a:r>
                    </a:p>
                  </a:txBody>
                  <a:tcPr marL="0" marR="0" marT="0" marB="0" anchor="b"/>
                </a:tc>
                <a:tc>
                  <a:txBody>
                    <a:bodyPr/>
                    <a:lstStyle/>
                    <a:p>
                      <a:pPr algn="r" fontAlgn="b"/>
                      <a:r>
                        <a:rPr lang="sl-SI" sz="1100" b="0" i="0" u="none" strike="noStrike">
                          <a:solidFill>
                            <a:srgbClr val="000000"/>
                          </a:solidFill>
                          <a:effectLst/>
                          <a:latin typeface="Calibri"/>
                        </a:rPr>
                        <a:t>107.032</a:t>
                      </a:r>
                    </a:p>
                  </a:txBody>
                  <a:tcPr marL="0" marR="0" marT="0" marB="0" anchor="b"/>
                </a:tc>
                <a:tc>
                  <a:txBody>
                    <a:bodyPr/>
                    <a:lstStyle/>
                    <a:p>
                      <a:pPr algn="r" fontAlgn="b"/>
                      <a:r>
                        <a:rPr lang="sl-SI" sz="1100" b="0" i="0" u="none" strike="noStrike">
                          <a:solidFill>
                            <a:srgbClr val="000000"/>
                          </a:solidFill>
                          <a:effectLst/>
                          <a:latin typeface="Calibri"/>
                        </a:rPr>
                        <a:t>112.196</a:t>
                      </a:r>
                    </a:p>
                  </a:txBody>
                  <a:tcPr marL="0" marR="0" marT="0" marB="0" anchor="b"/>
                </a:tc>
                <a:tc>
                  <a:txBody>
                    <a:bodyPr/>
                    <a:lstStyle/>
                    <a:p>
                      <a:pPr algn="r" fontAlgn="b"/>
                      <a:r>
                        <a:rPr lang="sl-SI" sz="1100" b="0" i="0" u="none" strike="noStrike">
                          <a:solidFill>
                            <a:srgbClr val="000000"/>
                          </a:solidFill>
                          <a:effectLst/>
                          <a:latin typeface="Calibri"/>
                        </a:rPr>
                        <a:t>127.323</a:t>
                      </a:r>
                    </a:p>
                  </a:txBody>
                  <a:tcPr marL="0" marR="0" marT="0" marB="0" anchor="b"/>
                </a:tc>
                <a:tc>
                  <a:txBody>
                    <a:bodyPr/>
                    <a:lstStyle/>
                    <a:p>
                      <a:pPr algn="r" fontAlgn="b"/>
                      <a:r>
                        <a:rPr lang="sl-SI" sz="1100" b="0" i="0" u="none" strike="noStrike" dirty="0">
                          <a:solidFill>
                            <a:srgbClr val="000000"/>
                          </a:solidFill>
                          <a:effectLst/>
                          <a:latin typeface="Calibri"/>
                        </a:rPr>
                        <a:t>152.794</a:t>
                      </a:r>
                    </a:p>
                  </a:txBody>
                  <a:tcPr marL="0" marR="0" marT="0" marB="0" anchor="b"/>
                </a:tc>
              </a:tr>
              <a:tr h="216024">
                <a:tc>
                  <a:txBody>
                    <a:bodyPr/>
                    <a:lstStyle/>
                    <a:p>
                      <a:pPr algn="l" fontAlgn="b"/>
                      <a:r>
                        <a:rPr lang="sl-SI" sz="1000" b="1" i="0" u="none" strike="noStrike" dirty="0" smtClean="0">
                          <a:solidFill>
                            <a:srgbClr val="000000"/>
                          </a:solidFill>
                          <a:effectLst/>
                          <a:latin typeface="Calibri"/>
                        </a:rPr>
                        <a:t>Dobiček</a:t>
                      </a:r>
                      <a:endParaRPr lang="sl-SI" sz="1000" b="1" i="0" u="none" strike="noStrike" dirty="0">
                        <a:solidFill>
                          <a:srgbClr val="000000"/>
                        </a:solidFill>
                        <a:effectLst/>
                        <a:latin typeface="Calibri"/>
                      </a:endParaRPr>
                    </a:p>
                  </a:txBody>
                  <a:tcPr marL="0" marR="0" marT="0" marB="0" anchor="b"/>
                </a:tc>
                <a:tc>
                  <a:txBody>
                    <a:bodyPr/>
                    <a:lstStyle/>
                    <a:p>
                      <a:pPr algn="r" fontAlgn="b"/>
                      <a:r>
                        <a:rPr lang="sl-SI" sz="1000" b="0" i="0" u="none" strike="noStrike">
                          <a:solidFill>
                            <a:srgbClr val="000000"/>
                          </a:solidFill>
                          <a:effectLst/>
                          <a:latin typeface="Calibri"/>
                        </a:rPr>
                        <a:t>33.194</a:t>
                      </a:r>
                    </a:p>
                  </a:txBody>
                  <a:tcPr marL="0" marR="0" marT="0" marB="0" anchor="b"/>
                </a:tc>
                <a:tc>
                  <a:txBody>
                    <a:bodyPr/>
                    <a:lstStyle/>
                    <a:p>
                      <a:pPr algn="r" fontAlgn="b"/>
                      <a:r>
                        <a:rPr lang="sl-SI" sz="1000" b="0" i="0" u="none" strike="noStrike">
                          <a:solidFill>
                            <a:srgbClr val="000000"/>
                          </a:solidFill>
                          <a:effectLst/>
                          <a:latin typeface="Calibri"/>
                        </a:rPr>
                        <a:t>34.206</a:t>
                      </a:r>
                    </a:p>
                  </a:txBody>
                  <a:tcPr marL="0" marR="0" marT="0" marB="0" anchor="b"/>
                </a:tc>
                <a:tc>
                  <a:txBody>
                    <a:bodyPr/>
                    <a:lstStyle/>
                    <a:p>
                      <a:pPr algn="r" fontAlgn="b"/>
                      <a:r>
                        <a:rPr lang="sl-SI" sz="1000" b="0" i="0" u="none" strike="noStrike">
                          <a:solidFill>
                            <a:srgbClr val="000000"/>
                          </a:solidFill>
                          <a:effectLst/>
                          <a:latin typeface="Calibri"/>
                        </a:rPr>
                        <a:t>36.875</a:t>
                      </a:r>
                    </a:p>
                  </a:txBody>
                  <a:tcPr marL="0" marR="0" marT="0" marB="0" anchor="b"/>
                </a:tc>
                <a:tc>
                  <a:txBody>
                    <a:bodyPr/>
                    <a:lstStyle/>
                    <a:p>
                      <a:pPr algn="r" fontAlgn="b"/>
                      <a:r>
                        <a:rPr lang="sl-SI" sz="1000" b="0" i="0" u="none" strike="noStrike">
                          <a:solidFill>
                            <a:srgbClr val="000000"/>
                          </a:solidFill>
                          <a:effectLst/>
                          <a:latin typeface="Calibri"/>
                        </a:rPr>
                        <a:t>41.986</a:t>
                      </a:r>
                    </a:p>
                  </a:txBody>
                  <a:tcPr marL="0" marR="0" marT="0" marB="0" anchor="b"/>
                </a:tc>
                <a:tc>
                  <a:txBody>
                    <a:bodyPr/>
                    <a:lstStyle/>
                    <a:p>
                      <a:pPr algn="r" fontAlgn="b"/>
                      <a:r>
                        <a:rPr lang="sl-SI" sz="1000" b="0" i="0" u="none" strike="noStrike">
                          <a:solidFill>
                            <a:srgbClr val="000000"/>
                          </a:solidFill>
                          <a:effectLst/>
                          <a:latin typeface="Calibri"/>
                        </a:rPr>
                        <a:t>45.699</a:t>
                      </a:r>
                    </a:p>
                  </a:txBody>
                  <a:tcPr marL="0" marR="0" marT="0" marB="0" anchor="b"/>
                </a:tc>
                <a:tc>
                  <a:txBody>
                    <a:bodyPr/>
                    <a:lstStyle/>
                    <a:p>
                      <a:pPr algn="r" fontAlgn="b"/>
                      <a:r>
                        <a:rPr lang="sl-SI" sz="1000" b="0" i="0" u="none" strike="noStrike">
                          <a:solidFill>
                            <a:srgbClr val="000000"/>
                          </a:solidFill>
                          <a:effectLst/>
                          <a:latin typeface="Calibri"/>
                        </a:rPr>
                        <a:t>55.079</a:t>
                      </a:r>
                    </a:p>
                  </a:txBody>
                  <a:tcPr marL="0" marR="0" marT="0" marB="0" anchor="b"/>
                </a:tc>
                <a:tc>
                  <a:txBody>
                    <a:bodyPr/>
                    <a:lstStyle/>
                    <a:p>
                      <a:pPr algn="r" fontAlgn="b"/>
                      <a:r>
                        <a:rPr lang="sl-SI" sz="1000" b="0" i="0" u="none" strike="noStrike">
                          <a:solidFill>
                            <a:srgbClr val="000000"/>
                          </a:solidFill>
                          <a:effectLst/>
                          <a:latin typeface="Calibri"/>
                        </a:rPr>
                        <a:t>56.876</a:t>
                      </a:r>
                    </a:p>
                  </a:txBody>
                  <a:tcPr marL="0" marR="0" marT="0" marB="0" anchor="b"/>
                </a:tc>
                <a:tc>
                  <a:txBody>
                    <a:bodyPr/>
                    <a:lstStyle/>
                    <a:p>
                      <a:pPr algn="r" fontAlgn="b"/>
                      <a:r>
                        <a:rPr lang="sl-SI" sz="1000" b="0" i="0" u="none" strike="noStrike">
                          <a:solidFill>
                            <a:srgbClr val="000000"/>
                          </a:solidFill>
                          <a:effectLst/>
                          <a:latin typeface="Calibri"/>
                        </a:rPr>
                        <a:t>67.220</a:t>
                      </a:r>
                    </a:p>
                  </a:txBody>
                  <a:tcPr marL="0" marR="0" marT="0" marB="0" anchor="b"/>
                </a:tc>
                <a:tc>
                  <a:txBody>
                    <a:bodyPr/>
                    <a:lstStyle/>
                    <a:p>
                      <a:pPr algn="r" fontAlgn="b"/>
                      <a:r>
                        <a:rPr lang="sl-SI" sz="1000" b="0" i="0" u="none" strike="noStrike" dirty="0">
                          <a:solidFill>
                            <a:srgbClr val="000000"/>
                          </a:solidFill>
                          <a:effectLst/>
                          <a:latin typeface="Calibri"/>
                        </a:rPr>
                        <a:t>86.051</a:t>
                      </a:r>
                    </a:p>
                  </a:txBody>
                  <a:tcPr marL="0" marR="0" marT="0" marB="0" anchor="b"/>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grada noge 4"/>
          <p:cNvSpPr>
            <a:spLocks noGrp="1"/>
          </p:cNvSpPr>
          <p:nvPr>
            <p:ph type="ftr" sz="quarter" idx="15"/>
          </p:nvPr>
        </p:nvSpPr>
        <p:spPr/>
        <p:txBody>
          <a:bodyPr/>
          <a:lstStyle/>
          <a:p>
            <a:pPr>
              <a:defRPr/>
            </a:pPr>
            <a:r>
              <a:rPr lang="sl-SI" smtClean="0"/>
              <a:t>Impol  2017-2025</a:t>
            </a:r>
            <a:endParaRPr lang="sl-SI" dirty="0"/>
          </a:p>
        </p:txBody>
      </p:sp>
      <p:sp>
        <p:nvSpPr>
          <p:cNvPr id="6147" name="Ograda številke diapozitiva 5"/>
          <p:cNvSpPr>
            <a:spLocks noGrp="1"/>
          </p:cNvSpPr>
          <p:nvPr>
            <p:ph type="sldNum" sz="quarter" idx="16"/>
          </p:nvPr>
        </p:nvSpPr>
        <p:spPr/>
        <p:txBody>
          <a:bodyPr/>
          <a:lstStyle/>
          <a:p>
            <a:pPr>
              <a:defRPr/>
            </a:pPr>
            <a:fld id="{E0D0C1AB-8E5B-4824-890A-8F4052A0CE78}" type="slidenum">
              <a:rPr lang="sl-SI"/>
              <a:pPr>
                <a:defRPr/>
              </a:pPr>
              <a:t>4</a:t>
            </a:fld>
            <a:endParaRPr lang="sl-SI"/>
          </a:p>
        </p:txBody>
      </p:sp>
      <p:sp>
        <p:nvSpPr>
          <p:cNvPr id="6148" name="Rectangle 2"/>
          <p:cNvSpPr>
            <a:spLocks noGrp="1" noChangeArrowheads="1"/>
          </p:cNvSpPr>
          <p:nvPr>
            <p:ph type="title"/>
          </p:nvPr>
        </p:nvSpPr>
        <p:spPr>
          <a:xfrm>
            <a:off x="620688" y="251520"/>
            <a:ext cx="5829300" cy="590848"/>
          </a:xfrm>
        </p:spPr>
        <p:txBody>
          <a:bodyPr/>
          <a:lstStyle/>
          <a:p>
            <a:pPr marL="0" indent="0" algn="ctr" fontAlgn="auto">
              <a:spcAft>
                <a:spcPts val="0"/>
              </a:spcAft>
              <a:buClr>
                <a:schemeClr val="accent6">
                  <a:lumMod val="75000"/>
                </a:schemeClr>
              </a:buClr>
              <a:buNone/>
              <a:defRPr/>
            </a:pPr>
            <a:r>
              <a:rPr lang="sl-SI" sz="3200" dirty="0" smtClean="0">
                <a:solidFill>
                  <a:srgbClr val="000000"/>
                </a:solidFill>
              </a:rPr>
              <a:t>Izhodišča</a:t>
            </a:r>
          </a:p>
        </p:txBody>
      </p:sp>
      <p:sp>
        <p:nvSpPr>
          <p:cNvPr id="19459" name="Rectangle 3"/>
          <p:cNvSpPr>
            <a:spLocks noGrp="1" noChangeArrowheads="1"/>
          </p:cNvSpPr>
          <p:nvPr>
            <p:ph sz="quarter" idx="13"/>
          </p:nvPr>
        </p:nvSpPr>
        <p:spPr>
          <a:xfrm>
            <a:off x="548680" y="971600"/>
            <a:ext cx="5829300" cy="7056784"/>
          </a:xfrm>
        </p:spPr>
        <p:txBody>
          <a:bodyPr rtlCol="0">
            <a:normAutofit/>
          </a:bodyPr>
          <a:lstStyle/>
          <a:p>
            <a:pPr marL="0" indent="0" algn="ctr" fontAlgn="auto">
              <a:lnSpc>
                <a:spcPct val="90000"/>
              </a:lnSpc>
              <a:buClr>
                <a:schemeClr val="accent6">
                  <a:lumMod val="75000"/>
                </a:schemeClr>
              </a:buClr>
              <a:buFontTx/>
              <a:buNone/>
              <a:defRPr/>
            </a:pPr>
            <a:r>
              <a:rPr lang="sl-SI" sz="2400" dirty="0" smtClean="0">
                <a:solidFill>
                  <a:srgbClr val="000000"/>
                </a:solidFill>
              </a:rPr>
              <a:t>Usmeritve v Impol 2000 d.d.</a:t>
            </a:r>
          </a:p>
          <a:p>
            <a:pPr marL="476250" lvl="1" indent="-282575" algn="just" fontAlgn="auto">
              <a:lnSpc>
                <a:spcPct val="90000"/>
              </a:lnSpc>
              <a:buClr>
                <a:schemeClr val="accent6">
                  <a:lumMod val="75000"/>
                </a:schemeClr>
              </a:buClr>
              <a:defRPr/>
            </a:pPr>
            <a:r>
              <a:rPr lang="sl-SI" sz="1400" dirty="0" smtClean="0">
                <a:solidFill>
                  <a:srgbClr val="000000"/>
                </a:solidFill>
              </a:rPr>
              <a:t>Impol 2000 obvladuje Skupino Impol, ki na trgu </a:t>
            </a:r>
            <a:r>
              <a:rPr lang="sl-SI" sz="1400" dirty="0">
                <a:solidFill>
                  <a:srgbClr val="000000"/>
                </a:solidFill>
              </a:rPr>
              <a:t>nastopa </a:t>
            </a:r>
            <a:r>
              <a:rPr lang="sl-SI" sz="1400" dirty="0" smtClean="0">
                <a:solidFill>
                  <a:srgbClr val="000000"/>
                </a:solidFill>
              </a:rPr>
              <a:t>z enovito ponudbo izdelkov in storitev pod lastno blagovno znamko.</a:t>
            </a:r>
          </a:p>
          <a:p>
            <a:pPr marL="476250" lvl="1" indent="-282575" algn="just" fontAlgn="auto">
              <a:lnSpc>
                <a:spcPct val="90000"/>
              </a:lnSpc>
              <a:buClr>
                <a:schemeClr val="accent6">
                  <a:lumMod val="75000"/>
                </a:schemeClr>
              </a:buClr>
              <a:defRPr/>
            </a:pPr>
            <a:r>
              <a:rPr lang="sl-SI" sz="1400" dirty="0" smtClean="0">
                <a:solidFill>
                  <a:srgbClr val="000000"/>
                </a:solidFill>
              </a:rPr>
              <a:t>V obdobju 2017-2025 usposobiti Skupino, da bo vsaj 60% vseh svojih naložb, brez naložb v denarna sredstva, financirala z viri v kapitalu z </a:t>
            </a:r>
            <a:r>
              <a:rPr lang="sl-SI" sz="1400" dirty="0">
                <a:solidFill>
                  <a:srgbClr val="000000"/>
                </a:solidFill>
              </a:rPr>
              <a:t>ohranjanjem pretežnega dela dobička v kapitalu.</a:t>
            </a:r>
            <a:endParaRPr lang="sl-SI" sz="1400" dirty="0" smtClean="0">
              <a:solidFill>
                <a:srgbClr val="000000"/>
              </a:solidFill>
            </a:endParaRPr>
          </a:p>
          <a:p>
            <a:pPr marL="476250" lvl="1" indent="-282575" algn="just" fontAlgn="auto">
              <a:lnSpc>
                <a:spcPct val="90000"/>
              </a:lnSpc>
              <a:buClr>
                <a:schemeClr val="accent6">
                  <a:lumMod val="75000"/>
                </a:schemeClr>
              </a:buClr>
              <a:defRPr/>
            </a:pPr>
            <a:r>
              <a:rPr lang="sl-SI" sz="1400" dirty="0" smtClean="0">
                <a:solidFill>
                  <a:srgbClr val="000000"/>
                </a:solidFill>
              </a:rPr>
              <a:t>Impol 2000 ima interes, da 100% konsolidira lastništvo v Impol d.o.o. kot svojo najpomembnejšo naložbo</a:t>
            </a:r>
          </a:p>
          <a:p>
            <a:pPr marL="476250" lvl="1" indent="-282575" algn="just" fontAlgn="auto">
              <a:lnSpc>
                <a:spcPct val="90000"/>
              </a:lnSpc>
              <a:buClr>
                <a:schemeClr val="accent6">
                  <a:lumMod val="75000"/>
                </a:schemeClr>
              </a:buClr>
              <a:defRPr/>
            </a:pPr>
            <a:r>
              <a:rPr lang="sl-SI" sz="1400" dirty="0" smtClean="0">
                <a:solidFill>
                  <a:srgbClr val="000000"/>
                </a:solidFill>
              </a:rPr>
              <a:t>Za izplačilo dividend delničarjem Impol 2000 poveča svojo trgovinsko in storitveno dejavnost, tako da ta dejavnost zagotavlja zadovoljive denarne tokove. Usposobi se za trženje manjših količin kupcem v tržnih nišah v in izven Slovenije. </a:t>
            </a:r>
          </a:p>
          <a:p>
            <a:pPr marL="476250" lvl="1" indent="-282575" algn="just" fontAlgn="auto">
              <a:lnSpc>
                <a:spcPct val="90000"/>
              </a:lnSpc>
              <a:buClr>
                <a:schemeClr val="accent6">
                  <a:lumMod val="75000"/>
                </a:schemeClr>
              </a:buClr>
              <a:defRPr/>
            </a:pPr>
            <a:r>
              <a:rPr lang="sl-SI" sz="1400" dirty="0" smtClean="0">
                <a:solidFill>
                  <a:srgbClr val="000000"/>
                </a:solidFill>
              </a:rPr>
              <a:t>Za zaščito svojih naložb v Skupini Impol se Impol 2000 organizacijsko usposobi tako, da bo zagotovil njihovo obvladovanje in s tem delničarjem zagotovil povečevanje vrednosti njihovih naložb. </a:t>
            </a:r>
            <a:r>
              <a:rPr lang="sl-SI" sz="1400" dirty="0">
                <a:solidFill>
                  <a:srgbClr val="000000"/>
                </a:solidFill>
              </a:rPr>
              <a:t>Skupina se organizirana po  divizijah, ki pa niso pravni subjekti ampak namenjeni usklajevanju posameznih sorodnih podjetij na področju razvoja, prodaje, proizvodnje, kakovosti</a:t>
            </a:r>
          </a:p>
          <a:p>
            <a:pPr marL="476250" lvl="1" indent="-282575" algn="just" fontAlgn="auto">
              <a:lnSpc>
                <a:spcPct val="90000"/>
              </a:lnSpc>
              <a:buClr>
                <a:schemeClr val="accent6">
                  <a:lumMod val="75000"/>
                </a:schemeClr>
              </a:buClr>
              <a:defRPr/>
            </a:pPr>
            <a:r>
              <a:rPr lang="sl-SI" sz="1400" dirty="0" smtClean="0">
                <a:solidFill>
                  <a:srgbClr val="000000"/>
                </a:solidFill>
              </a:rPr>
              <a:t>Družba usmerja svoje naložbe v programe, ki zagotavljajo višjo stopnjo dodane vrednosti v okviru in izven Al programa. Zato vse družbe v Skupini Impol krovni družbi zagotavljajo letno dividendo v višini 20% doseženega dobička.</a:t>
            </a:r>
          </a:p>
          <a:p>
            <a:pPr marL="476250" lvl="1" indent="-282575" algn="just" fontAlgn="auto">
              <a:lnSpc>
                <a:spcPct val="90000"/>
              </a:lnSpc>
              <a:buClr>
                <a:schemeClr val="accent6">
                  <a:lumMod val="75000"/>
                </a:schemeClr>
              </a:buClr>
              <a:defRPr/>
            </a:pPr>
            <a:r>
              <a:rPr lang="sl-SI" sz="1400" dirty="0" smtClean="0">
                <a:solidFill>
                  <a:srgbClr val="000000"/>
                </a:solidFill>
              </a:rPr>
              <a:t>Interes družbe je, da v primeru vlaganja v druge družbe, ta vlaganja usmerja predvsem tja, kjer jih obvladuje v celoti. Če jih obvladuje v manjšem deležu, je interes, da pride do 100% obvladovanja.</a:t>
            </a:r>
          </a:p>
          <a:p>
            <a:pPr marL="476250" lvl="1" indent="-282575" algn="just" fontAlgn="auto">
              <a:lnSpc>
                <a:spcPct val="90000"/>
              </a:lnSpc>
              <a:buClr>
                <a:schemeClr val="accent6">
                  <a:lumMod val="75000"/>
                </a:schemeClr>
              </a:buClr>
              <a:defRPr/>
            </a:pPr>
            <a:r>
              <a:rPr lang="sl-SI" sz="1400" dirty="0" smtClean="0">
                <a:solidFill>
                  <a:srgbClr val="000000"/>
                </a:solidFill>
              </a:rPr>
              <a:t>Pretežni del financiranj v Skupini, trgovanje z aluminijskimi izdelki ter večji del nabav se bo izvajal preko družbe </a:t>
            </a:r>
            <a:r>
              <a:rPr lang="sl-SI" sz="1400" dirty="0">
                <a:solidFill>
                  <a:srgbClr val="000000"/>
                </a:solidFill>
              </a:rPr>
              <a:t>Impol 2000 d.d</a:t>
            </a:r>
            <a:r>
              <a:rPr lang="sl-SI" sz="1400" dirty="0" smtClean="0">
                <a:solidFill>
                  <a:srgbClr val="000000"/>
                </a:solidFill>
              </a:rPr>
              <a:t>. ter družbe Impol d.o.o., po potrebi pa tudi preko družb izven Slovenije.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grada noge 4"/>
          <p:cNvSpPr>
            <a:spLocks noGrp="1"/>
          </p:cNvSpPr>
          <p:nvPr>
            <p:ph type="ftr" sz="quarter" idx="15"/>
          </p:nvPr>
        </p:nvSpPr>
        <p:spPr/>
        <p:txBody>
          <a:bodyPr/>
          <a:lstStyle/>
          <a:p>
            <a:pPr>
              <a:defRPr/>
            </a:pPr>
            <a:r>
              <a:rPr lang="sl-SI" smtClean="0"/>
              <a:t>Impol  2017-2025</a:t>
            </a:r>
            <a:endParaRPr lang="sl-SI"/>
          </a:p>
        </p:txBody>
      </p:sp>
      <p:sp>
        <p:nvSpPr>
          <p:cNvPr id="7171" name="Ograda številke diapozitiva 5"/>
          <p:cNvSpPr>
            <a:spLocks noGrp="1"/>
          </p:cNvSpPr>
          <p:nvPr>
            <p:ph type="sldNum" sz="quarter" idx="16"/>
          </p:nvPr>
        </p:nvSpPr>
        <p:spPr/>
        <p:txBody>
          <a:bodyPr/>
          <a:lstStyle/>
          <a:p>
            <a:pPr>
              <a:defRPr/>
            </a:pPr>
            <a:fld id="{0BBA327C-4001-4B77-A4A5-4CC88383A8F6}" type="slidenum">
              <a:rPr lang="sl-SI"/>
              <a:pPr>
                <a:defRPr/>
              </a:pPr>
              <a:t>5</a:t>
            </a:fld>
            <a:endParaRPr lang="sl-SI"/>
          </a:p>
        </p:txBody>
      </p:sp>
      <p:sp>
        <p:nvSpPr>
          <p:cNvPr id="7172" name="Rectangle 2"/>
          <p:cNvSpPr>
            <a:spLocks noGrp="1" noChangeArrowheads="1"/>
          </p:cNvSpPr>
          <p:nvPr>
            <p:ph type="title"/>
          </p:nvPr>
        </p:nvSpPr>
        <p:spPr>
          <a:xfrm>
            <a:off x="514350" y="812800"/>
            <a:ext cx="5829300" cy="1022896"/>
          </a:xfrm>
        </p:spPr>
        <p:txBody>
          <a:bodyPr/>
          <a:lstStyle/>
          <a:p>
            <a:pPr marL="0" indent="0" algn="ctr" fontAlgn="auto">
              <a:spcAft>
                <a:spcPts val="0"/>
              </a:spcAft>
              <a:buClr>
                <a:schemeClr val="accent6">
                  <a:lumMod val="75000"/>
                </a:schemeClr>
              </a:buClr>
              <a:buNone/>
              <a:defRPr/>
            </a:pPr>
            <a:r>
              <a:rPr lang="sl-SI" sz="3200" dirty="0" smtClean="0">
                <a:solidFill>
                  <a:schemeClr val="tx2">
                    <a:satMod val="130000"/>
                  </a:schemeClr>
                </a:solidFill>
              </a:rPr>
              <a:t>Organiziranost skupine</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50" y="2089150"/>
            <a:ext cx="5422900" cy="536317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grada noge 4"/>
          <p:cNvSpPr>
            <a:spLocks noGrp="1"/>
          </p:cNvSpPr>
          <p:nvPr>
            <p:ph type="ftr" sz="quarter" idx="15"/>
          </p:nvPr>
        </p:nvSpPr>
        <p:spPr/>
        <p:txBody>
          <a:bodyPr/>
          <a:lstStyle/>
          <a:p>
            <a:pPr>
              <a:defRPr/>
            </a:pPr>
            <a:r>
              <a:rPr lang="sl-SI" smtClean="0"/>
              <a:t>Impol  2017-2025</a:t>
            </a:r>
            <a:endParaRPr lang="sl-SI" dirty="0" smtClean="0"/>
          </a:p>
        </p:txBody>
      </p:sp>
      <p:sp>
        <p:nvSpPr>
          <p:cNvPr id="9219" name="Ograda številke diapozitiva 5"/>
          <p:cNvSpPr>
            <a:spLocks noGrp="1"/>
          </p:cNvSpPr>
          <p:nvPr>
            <p:ph type="sldNum" sz="quarter" idx="16"/>
          </p:nvPr>
        </p:nvSpPr>
        <p:spPr/>
        <p:txBody>
          <a:bodyPr/>
          <a:lstStyle/>
          <a:p>
            <a:pPr>
              <a:defRPr/>
            </a:pPr>
            <a:fld id="{9E13BC4B-2357-4431-81F0-CD3423E143EE}" type="slidenum">
              <a:rPr lang="sl-SI"/>
              <a:pPr>
                <a:defRPr/>
              </a:pPr>
              <a:t>6</a:t>
            </a:fld>
            <a:endParaRPr lang="sl-SI"/>
          </a:p>
        </p:txBody>
      </p:sp>
      <p:sp>
        <p:nvSpPr>
          <p:cNvPr id="11268" name="Text Box 4"/>
          <p:cNvSpPr txBox="1">
            <a:spLocks noChangeArrowheads="1"/>
          </p:cNvSpPr>
          <p:nvPr/>
        </p:nvSpPr>
        <p:spPr bwMode="auto">
          <a:xfrm>
            <a:off x="742950" y="812801"/>
            <a:ext cx="565785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sl-SI" b="1" dirty="0">
                <a:solidFill>
                  <a:srgbClr val="000000"/>
                </a:solidFill>
                <a:latin typeface="+mn-lt"/>
              </a:rPr>
              <a:t>Al proizvodni program </a:t>
            </a:r>
            <a:r>
              <a:rPr lang="sl-SI" b="1" dirty="0" smtClean="0">
                <a:solidFill>
                  <a:srgbClr val="000000"/>
                </a:solidFill>
                <a:latin typeface="+mn-lt"/>
              </a:rPr>
              <a:t>2017 – 2025</a:t>
            </a:r>
          </a:p>
          <a:p>
            <a:pPr algn="ctr" eaLnBrk="1" hangingPunct="1">
              <a:spcBef>
                <a:spcPct val="50000"/>
              </a:spcBef>
            </a:pPr>
            <a:r>
              <a:rPr lang="sl-SI" sz="1800" b="1" dirty="0" smtClean="0">
                <a:solidFill>
                  <a:srgbClr val="000000"/>
                </a:solidFill>
                <a:latin typeface="+mn-lt"/>
              </a:rPr>
              <a:t>v tonah</a:t>
            </a:r>
            <a:endParaRPr lang="sl-SI" sz="1800" b="1" dirty="0">
              <a:solidFill>
                <a:srgbClr val="000000"/>
              </a:solidFill>
              <a:latin typeface="+mn-lt"/>
            </a:endParaRPr>
          </a:p>
        </p:txBody>
      </p:sp>
      <p:graphicFrame>
        <p:nvGraphicFramePr>
          <p:cNvPr id="3" name="Tabela 2"/>
          <p:cNvGraphicFramePr>
            <a:graphicFrameLocks noGrp="1"/>
          </p:cNvGraphicFramePr>
          <p:nvPr>
            <p:extLst>
              <p:ext uri="{D42A27DB-BD31-4B8C-83A1-F6EECF244321}">
                <p14:modId xmlns:p14="http://schemas.microsoft.com/office/powerpoint/2010/main" val="3683425208"/>
              </p:ext>
            </p:extLst>
          </p:nvPr>
        </p:nvGraphicFramePr>
        <p:xfrm>
          <a:off x="548678" y="1987010"/>
          <a:ext cx="5544619" cy="731315"/>
        </p:xfrm>
        <a:graphic>
          <a:graphicData uri="http://schemas.openxmlformats.org/drawingml/2006/table">
            <a:tbl>
              <a:tblPr/>
              <a:tblGrid>
                <a:gridCol w="920146"/>
                <a:gridCol w="607955"/>
                <a:gridCol w="591523"/>
                <a:gridCol w="489285"/>
                <a:gridCol w="489285"/>
                <a:gridCol w="489285"/>
                <a:gridCol w="489285"/>
                <a:gridCol w="489285"/>
                <a:gridCol w="489285"/>
                <a:gridCol w="489285"/>
              </a:tblGrid>
              <a:tr h="146263">
                <a:tc>
                  <a:txBody>
                    <a:bodyPr/>
                    <a:lstStyle/>
                    <a:p>
                      <a:pPr algn="l" fontAlgn="b"/>
                      <a:endParaRPr lang="sl-SI" sz="900" b="1"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900" b="1" i="0" u="none" strike="noStrike">
                          <a:solidFill>
                            <a:srgbClr val="000000"/>
                          </a:solidFill>
                          <a:effectLst/>
                          <a:latin typeface="Calibri"/>
                        </a:rPr>
                        <a:t>2025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63">
                <a:tc>
                  <a:txBody>
                    <a:bodyPr/>
                    <a:lstStyle/>
                    <a:p>
                      <a:pPr algn="l" fontAlgn="b"/>
                      <a:r>
                        <a:rPr lang="sl-SI" sz="900" b="0" i="0" u="none" strike="noStrike">
                          <a:solidFill>
                            <a:srgbClr val="000000"/>
                          </a:solidFill>
                          <a:effectLst/>
                          <a:latin typeface="Calibri"/>
                        </a:rPr>
                        <a:t>Divizija valjarništvo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163.500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177.310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187.080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191.000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204.800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224.100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240.900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260.690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295.970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63">
                <a:tc>
                  <a:txBody>
                    <a:bodyPr/>
                    <a:lstStyle/>
                    <a:p>
                      <a:pPr algn="l" fontAlgn="b"/>
                      <a:r>
                        <a:rPr lang="sl-SI" sz="900" b="0" i="0" u="none" strike="noStrike">
                          <a:solidFill>
                            <a:srgbClr val="000000"/>
                          </a:solidFill>
                          <a:effectLst/>
                          <a:latin typeface="Calibri"/>
                        </a:rPr>
                        <a:t>Divizija stiskalništvo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77.750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80.980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95.024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104.250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107.900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109.050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110.450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110.450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0" i="0" u="none" strike="noStrike">
                          <a:solidFill>
                            <a:srgbClr val="000000"/>
                          </a:solidFill>
                          <a:effectLst/>
                          <a:latin typeface="Calibri"/>
                        </a:rPr>
                        <a:t>110.450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63">
                <a:tc>
                  <a:txBody>
                    <a:bodyPr/>
                    <a:lstStyle/>
                    <a:p>
                      <a:pPr algn="l" fontAlgn="b"/>
                      <a:r>
                        <a:rPr lang="sl-SI" sz="900" b="1" i="0" u="none" strike="noStrike">
                          <a:solidFill>
                            <a:srgbClr val="000000"/>
                          </a:solidFill>
                          <a:effectLst/>
                          <a:latin typeface="Calibri"/>
                        </a:rPr>
                        <a:t>Skupaj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241.250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258.290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282.104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295.250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312.700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333.150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351.350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371.140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900" b="1" i="0" u="none" strike="noStrike">
                          <a:solidFill>
                            <a:srgbClr val="000000"/>
                          </a:solidFill>
                          <a:effectLst/>
                          <a:latin typeface="Calibri"/>
                        </a:rPr>
                        <a:t>406.420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263">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sl-SI" sz="900" b="1"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noge 4"/>
          <p:cNvSpPr>
            <a:spLocks noGrp="1"/>
          </p:cNvSpPr>
          <p:nvPr>
            <p:ph type="ftr" sz="quarter" idx="15"/>
          </p:nvPr>
        </p:nvSpPr>
        <p:spPr/>
        <p:txBody>
          <a:bodyPr/>
          <a:lstStyle/>
          <a:p>
            <a:pPr>
              <a:defRPr/>
            </a:pPr>
            <a:r>
              <a:rPr lang="sl-SI" smtClean="0"/>
              <a:t>Impol  2017-2025</a:t>
            </a:r>
            <a:endParaRPr lang="sl-SI"/>
          </a:p>
        </p:txBody>
      </p:sp>
      <p:sp>
        <p:nvSpPr>
          <p:cNvPr id="10243" name="Ograda številke diapozitiva 5"/>
          <p:cNvSpPr>
            <a:spLocks noGrp="1"/>
          </p:cNvSpPr>
          <p:nvPr>
            <p:ph type="sldNum" sz="quarter" idx="16"/>
          </p:nvPr>
        </p:nvSpPr>
        <p:spPr/>
        <p:txBody>
          <a:bodyPr/>
          <a:lstStyle/>
          <a:p>
            <a:pPr>
              <a:defRPr/>
            </a:pPr>
            <a:fld id="{4D5887E9-6B9E-499A-8420-43EE376A54F8}" type="slidenum">
              <a:rPr lang="sl-SI"/>
              <a:pPr>
                <a:defRPr/>
              </a:pPr>
              <a:t>7</a:t>
            </a:fld>
            <a:endParaRPr lang="sl-SI"/>
          </a:p>
        </p:txBody>
      </p:sp>
      <p:sp>
        <p:nvSpPr>
          <p:cNvPr id="10244" name="Rectangle 2"/>
          <p:cNvSpPr>
            <a:spLocks noGrp="1" noChangeArrowheads="1"/>
          </p:cNvSpPr>
          <p:nvPr>
            <p:ph type="title"/>
          </p:nvPr>
        </p:nvSpPr>
        <p:spPr>
          <a:xfrm>
            <a:off x="514350" y="812800"/>
            <a:ext cx="5829300" cy="518840"/>
          </a:xfrm>
        </p:spPr>
        <p:txBody>
          <a:bodyPr/>
          <a:lstStyle/>
          <a:p>
            <a:pPr marL="0" indent="0" algn="ctr" fontAlgn="auto">
              <a:buNone/>
              <a:defRPr/>
            </a:pPr>
            <a:r>
              <a:rPr lang="sl-SI" sz="2400" dirty="0">
                <a:solidFill>
                  <a:schemeClr val="tx1">
                    <a:lumMod val="75000"/>
                    <a:lumOff val="25000"/>
                  </a:schemeClr>
                </a:solidFill>
              </a:rPr>
              <a:t>Predelava aluminija – </a:t>
            </a:r>
            <a:r>
              <a:rPr lang="sl-SI" sz="2400" dirty="0" err="1" smtClean="0">
                <a:solidFill>
                  <a:schemeClr val="tx1">
                    <a:lumMod val="75000"/>
                    <a:lumOff val="25000"/>
                  </a:schemeClr>
                </a:solidFill>
              </a:rPr>
              <a:t>valjarništvo</a:t>
            </a:r>
            <a:endParaRPr lang="sl-SI" sz="2400" dirty="0">
              <a:solidFill>
                <a:schemeClr val="tx1">
                  <a:lumMod val="75000"/>
                  <a:lumOff val="25000"/>
                </a:schemeClr>
              </a:solidFill>
            </a:endParaRPr>
          </a:p>
        </p:txBody>
      </p:sp>
      <p:sp>
        <p:nvSpPr>
          <p:cNvPr id="22531" name="Rectangle 3"/>
          <p:cNvSpPr>
            <a:spLocks noGrp="1" noChangeArrowheads="1"/>
          </p:cNvSpPr>
          <p:nvPr>
            <p:ph sz="quarter" idx="13"/>
          </p:nvPr>
        </p:nvSpPr>
        <p:spPr>
          <a:xfrm>
            <a:off x="548680" y="1331640"/>
            <a:ext cx="5829300" cy="6696744"/>
          </a:xfrm>
        </p:spPr>
        <p:txBody>
          <a:bodyPr rtlCol="0">
            <a:normAutofit fontScale="85000" lnSpcReduction="20000"/>
          </a:bodyPr>
          <a:lstStyle/>
          <a:p>
            <a:pPr marL="268288" lvl="1" indent="-150813" algn="just" fontAlgn="auto">
              <a:buClr>
                <a:schemeClr val="accent6">
                  <a:lumMod val="75000"/>
                </a:schemeClr>
              </a:buClr>
              <a:defRPr/>
            </a:pPr>
            <a:r>
              <a:rPr lang="sl-SI" sz="1300" dirty="0" smtClean="0">
                <a:solidFill>
                  <a:schemeClr val="tx1">
                    <a:lumMod val="75000"/>
                    <a:lumOff val="25000"/>
                  </a:schemeClr>
                </a:solidFill>
              </a:rPr>
              <a:t>Razvojna </a:t>
            </a:r>
            <a:r>
              <a:rPr lang="sl-SI" sz="1300" dirty="0">
                <a:solidFill>
                  <a:schemeClr val="tx1">
                    <a:lumMod val="75000"/>
                    <a:lumOff val="25000"/>
                  </a:schemeClr>
                </a:solidFill>
              </a:rPr>
              <a:t>in tržna dejavnost se koordinirata in organizirata v okviru divizije in zanju neposredno odgovarja vodstvo divizije</a:t>
            </a:r>
          </a:p>
          <a:p>
            <a:pPr marL="268288" lvl="1" indent="-150813" algn="just" fontAlgn="auto">
              <a:buClr>
                <a:schemeClr val="accent6">
                  <a:lumMod val="75000"/>
                </a:schemeClr>
              </a:buClr>
              <a:defRPr/>
            </a:pPr>
            <a:r>
              <a:rPr lang="sl-SI" sz="1300" dirty="0" smtClean="0">
                <a:solidFill>
                  <a:schemeClr val="tx1">
                    <a:lumMod val="75000"/>
                    <a:lumOff val="25000"/>
                  </a:schemeClr>
                </a:solidFill>
              </a:rPr>
              <a:t>Cilj programa </a:t>
            </a:r>
            <a:r>
              <a:rPr lang="sl-SI" sz="1300" dirty="0" err="1" smtClean="0">
                <a:solidFill>
                  <a:schemeClr val="tx1">
                    <a:lumMod val="75000"/>
                    <a:lumOff val="25000"/>
                  </a:schemeClr>
                </a:solidFill>
              </a:rPr>
              <a:t>valjarništva</a:t>
            </a:r>
            <a:r>
              <a:rPr lang="sl-SI" sz="1300" dirty="0" smtClean="0">
                <a:solidFill>
                  <a:schemeClr val="tx1">
                    <a:lumMod val="75000"/>
                    <a:lumOff val="25000"/>
                  </a:schemeClr>
                </a:solidFill>
              </a:rPr>
              <a:t> v Skupini Impol je vključitev v oskrbne verige industrij transportnih sredstev (avtomobilska, letalska itd.).</a:t>
            </a:r>
          </a:p>
          <a:p>
            <a:pPr marL="268288" lvl="1" indent="-150813" algn="just" fontAlgn="auto">
              <a:buClr>
                <a:schemeClr val="accent6">
                  <a:lumMod val="75000"/>
                </a:schemeClr>
              </a:buClr>
              <a:defRPr/>
            </a:pPr>
            <a:r>
              <a:rPr lang="sl-SI" sz="1300" dirty="0" smtClean="0">
                <a:solidFill>
                  <a:schemeClr val="tx1">
                    <a:lumMod val="75000"/>
                    <a:lumOff val="25000"/>
                  </a:schemeClr>
                </a:solidFill>
              </a:rPr>
              <a:t>Proizvodni programi se bodo po posameznih proizvodnih lokacijah specializirali v skladu z njihovo opremljenostjo, proizvodnimi in tržnimi zmogljivostmi.</a:t>
            </a:r>
            <a:r>
              <a:rPr lang="sl-SI" sz="1400" dirty="0" smtClean="0">
                <a:solidFill>
                  <a:schemeClr val="tx1">
                    <a:lumMod val="75000"/>
                    <a:lumOff val="25000"/>
                  </a:schemeClr>
                </a:solidFill>
              </a:rPr>
              <a:t> </a:t>
            </a:r>
            <a:endParaRPr lang="sl-SI" sz="1600" dirty="0" smtClean="0">
              <a:solidFill>
                <a:schemeClr val="tx1">
                  <a:lumMod val="75000"/>
                  <a:lumOff val="25000"/>
                </a:schemeClr>
              </a:solidFill>
            </a:endParaRPr>
          </a:p>
          <a:p>
            <a:pPr marL="387350" lvl="1" indent="0" algn="just" fontAlgn="auto">
              <a:buClr>
                <a:schemeClr val="accent6">
                  <a:lumMod val="75000"/>
                </a:schemeClr>
              </a:buClr>
              <a:buNone/>
              <a:defRPr/>
            </a:pPr>
            <a:r>
              <a:rPr lang="sl-SI" sz="1700" b="1" dirty="0" smtClean="0"/>
              <a:t>Valjarništvo po proizvodnih lokacijah</a:t>
            </a:r>
            <a:endParaRPr lang="sl-SI" sz="1700" b="1" dirty="0"/>
          </a:p>
          <a:p>
            <a:pPr marL="387350" lvl="1" indent="0" algn="just" fontAlgn="auto">
              <a:buClr>
                <a:schemeClr val="accent6">
                  <a:lumMod val="75000"/>
                </a:schemeClr>
              </a:buClr>
              <a:buNone/>
              <a:defRPr/>
            </a:pPr>
            <a:r>
              <a:rPr lang="sl-SI" sz="1500" b="1" dirty="0" smtClean="0">
                <a:solidFill>
                  <a:schemeClr val="tx1">
                    <a:lumMod val="75000"/>
                    <a:lumOff val="25000"/>
                  </a:schemeClr>
                </a:solidFill>
              </a:rPr>
              <a:t>Slovenija</a:t>
            </a:r>
          </a:p>
          <a:p>
            <a:pPr marL="268288" lvl="1" indent="-198438" algn="just" fontAlgn="auto">
              <a:buClr>
                <a:schemeClr val="accent6">
                  <a:lumMod val="75000"/>
                </a:schemeClr>
              </a:buClr>
              <a:defRPr/>
            </a:pPr>
            <a:r>
              <a:rPr lang="sl-SI" sz="1200" dirty="0" smtClean="0">
                <a:solidFill>
                  <a:schemeClr val="tx1">
                    <a:lumMod val="75000"/>
                    <a:lumOff val="25000"/>
                  </a:schemeClr>
                </a:solidFill>
              </a:rPr>
              <a:t>Impol FT postane specializiran proizvajalec </a:t>
            </a:r>
            <a:r>
              <a:rPr lang="sl-SI" sz="1200" dirty="0" err="1" smtClean="0">
                <a:solidFill>
                  <a:schemeClr val="tx1">
                    <a:lumMod val="75000"/>
                    <a:lumOff val="25000"/>
                  </a:schemeClr>
                </a:solidFill>
              </a:rPr>
              <a:t>rondel</a:t>
            </a:r>
            <a:r>
              <a:rPr lang="sl-SI" sz="1200" dirty="0" smtClean="0">
                <a:solidFill>
                  <a:schemeClr val="tx1">
                    <a:lumMod val="75000"/>
                    <a:lumOff val="25000"/>
                  </a:schemeClr>
                </a:solidFill>
              </a:rPr>
              <a:t>, rebrastih pločevin, </a:t>
            </a:r>
            <a:r>
              <a:rPr lang="sl-SI" sz="1200" dirty="0" err="1" smtClean="0">
                <a:solidFill>
                  <a:schemeClr val="tx1">
                    <a:lumMod val="75000"/>
                    <a:lumOff val="25000"/>
                  </a:schemeClr>
                </a:solidFill>
              </a:rPr>
              <a:t>dvojčenih</a:t>
            </a:r>
            <a:r>
              <a:rPr lang="sl-SI" sz="1200" dirty="0" smtClean="0">
                <a:solidFill>
                  <a:schemeClr val="tx1">
                    <a:lumMod val="75000"/>
                    <a:lumOff val="25000"/>
                  </a:schemeClr>
                </a:solidFill>
              </a:rPr>
              <a:t> folij in fin </a:t>
            </a:r>
            <a:r>
              <a:rPr lang="sl-SI" sz="1200" dirty="0" err="1" smtClean="0">
                <a:solidFill>
                  <a:schemeClr val="tx1">
                    <a:lumMod val="75000"/>
                    <a:lumOff val="25000"/>
                  </a:schemeClr>
                </a:solidFill>
              </a:rPr>
              <a:t>stocka</a:t>
            </a:r>
            <a:r>
              <a:rPr lang="sl-SI" sz="1200" dirty="0" smtClean="0">
                <a:solidFill>
                  <a:schemeClr val="tx1">
                    <a:lumMod val="75000"/>
                    <a:lumOff val="25000"/>
                  </a:schemeClr>
                </a:solidFill>
              </a:rPr>
              <a:t>.</a:t>
            </a:r>
          </a:p>
          <a:p>
            <a:pPr marL="268288" lvl="1" indent="-198438" algn="just" fontAlgn="auto">
              <a:buClr>
                <a:schemeClr val="accent6">
                  <a:lumMod val="75000"/>
                </a:schemeClr>
              </a:buClr>
              <a:defRPr/>
            </a:pPr>
            <a:r>
              <a:rPr lang="sl-SI" sz="1200" dirty="0" smtClean="0">
                <a:solidFill>
                  <a:schemeClr val="tx1">
                    <a:lumMod val="75000"/>
                    <a:lumOff val="25000"/>
                  </a:schemeClr>
                </a:solidFill>
              </a:rPr>
              <a:t>Vhodne materiale v pretežni meri pripraviti v Impol-TLM. Minimizirati uporabo </a:t>
            </a:r>
            <a:r>
              <a:rPr lang="sl-SI" sz="1200" dirty="0" err="1" smtClean="0">
                <a:solidFill>
                  <a:schemeClr val="tx1">
                    <a:lumMod val="75000"/>
                    <a:lumOff val="25000"/>
                  </a:schemeClr>
                </a:solidFill>
              </a:rPr>
              <a:t>foil</a:t>
            </a:r>
            <a:r>
              <a:rPr lang="sl-SI" sz="1200" dirty="0" smtClean="0">
                <a:solidFill>
                  <a:schemeClr val="tx1">
                    <a:lumMod val="75000"/>
                    <a:lumOff val="25000"/>
                  </a:schemeClr>
                </a:solidFill>
              </a:rPr>
              <a:t>-</a:t>
            </a:r>
            <a:r>
              <a:rPr lang="sl-SI" sz="1200" dirty="0" err="1" smtClean="0">
                <a:solidFill>
                  <a:schemeClr val="tx1">
                    <a:lumMod val="75000"/>
                    <a:lumOff val="25000"/>
                  </a:schemeClr>
                </a:solidFill>
              </a:rPr>
              <a:t>stock</a:t>
            </a:r>
            <a:r>
              <a:rPr lang="sl-SI" sz="1200" dirty="0" smtClean="0">
                <a:solidFill>
                  <a:schemeClr val="tx1">
                    <a:lumMod val="75000"/>
                    <a:lumOff val="25000"/>
                  </a:schemeClr>
                </a:solidFill>
              </a:rPr>
              <a:t>-a. oz. jo v celoti odpraviti. V najkrajšem možnem času zaradi proizvajanja nekvalitetnega toplo valjanega traku zaustaviti toplo valjarno v RRT.</a:t>
            </a:r>
          </a:p>
          <a:p>
            <a:pPr marL="268288" lvl="1" indent="-198438" algn="just" fontAlgn="auto">
              <a:buClr>
                <a:schemeClr val="accent6">
                  <a:lumMod val="75000"/>
                </a:schemeClr>
              </a:buClr>
              <a:defRPr/>
            </a:pPr>
            <a:r>
              <a:rPr lang="sl-SI" sz="1200" dirty="0" smtClean="0">
                <a:solidFill>
                  <a:schemeClr val="tx1">
                    <a:lumMod val="75000"/>
                    <a:lumOff val="25000"/>
                  </a:schemeClr>
                </a:solidFill>
              </a:rPr>
              <a:t>RRT se v celoti usposobi za predelavo kolobarjev teže do 12 ton </a:t>
            </a:r>
          </a:p>
          <a:p>
            <a:pPr marL="268288" lvl="1" indent="-198438" algn="just" fontAlgn="auto">
              <a:buClr>
                <a:schemeClr val="accent6">
                  <a:lumMod val="75000"/>
                </a:schemeClr>
              </a:buClr>
              <a:defRPr/>
            </a:pPr>
            <a:r>
              <a:rPr lang="sl-SI" sz="1200" dirty="0" smtClean="0">
                <a:solidFill>
                  <a:schemeClr val="tx1">
                    <a:lumMod val="75000"/>
                    <a:lumOff val="25000"/>
                  </a:schemeClr>
                </a:solidFill>
              </a:rPr>
              <a:t>Povečanje proizvodnje najzahtevnejših folij z vključitvijo dodatne valjarne.</a:t>
            </a:r>
          </a:p>
          <a:p>
            <a:pPr marL="46037" indent="0">
              <a:buNone/>
            </a:pPr>
            <a:r>
              <a:rPr lang="sl-SI" sz="1400" b="1" dirty="0" smtClean="0"/>
              <a:t>     </a:t>
            </a:r>
            <a:r>
              <a:rPr lang="sl-SI" sz="1300" b="1" dirty="0" smtClean="0"/>
              <a:t>Predelava aluminija Rondal - </a:t>
            </a:r>
            <a:r>
              <a:rPr lang="sl-SI" sz="1300" b="1" dirty="0" err="1" smtClean="0"/>
              <a:t>rondelice</a:t>
            </a:r>
            <a:endParaRPr lang="sl-SI" sz="1400" b="1" dirty="0" smtClean="0"/>
          </a:p>
          <a:p>
            <a:pPr indent="-182880" algn="just" fontAlgn="auto">
              <a:buClr>
                <a:schemeClr val="accent6">
                  <a:lumMod val="75000"/>
                </a:schemeClr>
              </a:buClr>
              <a:defRPr/>
            </a:pPr>
            <a:r>
              <a:rPr lang="sl-SI" sz="1200" dirty="0" smtClean="0">
                <a:solidFill>
                  <a:schemeClr val="tx1">
                    <a:lumMod val="75000"/>
                    <a:lumOff val="25000"/>
                  </a:schemeClr>
                </a:solidFill>
              </a:rPr>
              <a:t>Temeljni </a:t>
            </a:r>
            <a:r>
              <a:rPr lang="sl-SI" sz="1200" dirty="0">
                <a:solidFill>
                  <a:schemeClr val="tx1">
                    <a:lumMod val="75000"/>
                    <a:lumOff val="25000"/>
                  </a:schemeClr>
                </a:solidFill>
              </a:rPr>
              <a:t>cilj na področju proizvodnje in prodaje </a:t>
            </a:r>
            <a:r>
              <a:rPr lang="sl-SI" sz="1200" dirty="0" err="1">
                <a:solidFill>
                  <a:schemeClr val="tx1">
                    <a:lumMod val="75000"/>
                    <a:lumOff val="25000"/>
                  </a:schemeClr>
                </a:solidFill>
              </a:rPr>
              <a:t>rondelic</a:t>
            </a:r>
            <a:r>
              <a:rPr lang="sl-SI" sz="1200" dirty="0">
                <a:solidFill>
                  <a:schemeClr val="tx1">
                    <a:lumMod val="75000"/>
                    <a:lumOff val="25000"/>
                  </a:schemeClr>
                </a:solidFill>
              </a:rPr>
              <a:t> je povečati </a:t>
            </a:r>
            <a:r>
              <a:rPr lang="sl-SI" sz="1200" dirty="0" smtClean="0">
                <a:solidFill>
                  <a:schemeClr val="tx1">
                    <a:lumMod val="75000"/>
                    <a:lumOff val="25000"/>
                  </a:schemeClr>
                </a:solidFill>
              </a:rPr>
              <a:t>proizvodnjo</a:t>
            </a:r>
            <a:endParaRPr lang="sl-SI" sz="1200" dirty="0">
              <a:solidFill>
                <a:schemeClr val="tx1">
                  <a:lumMod val="75000"/>
                  <a:lumOff val="25000"/>
                </a:schemeClr>
              </a:solidFill>
            </a:endParaRPr>
          </a:p>
          <a:p>
            <a:pPr indent="-182880" algn="just" fontAlgn="auto">
              <a:buClr>
                <a:schemeClr val="accent6">
                  <a:lumMod val="75000"/>
                </a:schemeClr>
              </a:buClr>
              <a:defRPr/>
            </a:pPr>
            <a:r>
              <a:rPr lang="sl-SI" sz="1200" dirty="0">
                <a:solidFill>
                  <a:schemeClr val="tx1">
                    <a:lumMod val="75000"/>
                    <a:lumOff val="25000"/>
                  </a:schemeClr>
                </a:solidFill>
              </a:rPr>
              <a:t>Pri tem ostati ponudnik v nišah, ki omogočajo doseganje višje dodane vrednosti</a:t>
            </a:r>
            <a:r>
              <a:rPr lang="sl-SI" sz="1200" dirty="0" smtClean="0">
                <a:solidFill>
                  <a:schemeClr val="tx1">
                    <a:lumMod val="75000"/>
                    <a:lumOff val="25000"/>
                  </a:schemeClr>
                </a:solidFill>
              </a:rPr>
              <a:t>. </a:t>
            </a:r>
          </a:p>
          <a:p>
            <a:pPr indent="-182880" algn="just" fontAlgn="auto">
              <a:buClr>
                <a:schemeClr val="accent6">
                  <a:lumMod val="75000"/>
                </a:schemeClr>
              </a:buClr>
              <a:defRPr/>
            </a:pPr>
            <a:r>
              <a:rPr lang="sl-SI" sz="1200" dirty="0" smtClean="0">
                <a:solidFill>
                  <a:schemeClr val="tx1">
                    <a:lumMod val="75000"/>
                    <a:lumOff val="25000"/>
                  </a:schemeClr>
                </a:solidFill>
              </a:rPr>
              <a:t>Proizvodni </a:t>
            </a:r>
            <a:r>
              <a:rPr lang="sl-SI" sz="1200" dirty="0">
                <a:solidFill>
                  <a:schemeClr val="tx1">
                    <a:lumMod val="75000"/>
                    <a:lumOff val="25000"/>
                  </a:schemeClr>
                </a:solidFill>
              </a:rPr>
              <a:t>proces v livarni (OLT) organizirati tako, da bo možno uporabljati talino iz LLT kot vhodni material.</a:t>
            </a:r>
          </a:p>
          <a:p>
            <a:pPr indent="-182880" algn="just" fontAlgn="auto">
              <a:buClr>
                <a:schemeClr val="accent6">
                  <a:lumMod val="75000"/>
                </a:schemeClr>
              </a:buClr>
              <a:defRPr/>
            </a:pPr>
            <a:r>
              <a:rPr lang="sl-SI" sz="1200" dirty="0">
                <a:solidFill>
                  <a:schemeClr val="tx1">
                    <a:lumMod val="75000"/>
                    <a:lumOff val="25000"/>
                  </a:schemeClr>
                </a:solidFill>
              </a:rPr>
              <a:t>Za doseganje navedenih ciljev se posodobi tehnološka oprema, pakiranje, skladiščenje in logistika. </a:t>
            </a:r>
            <a:endParaRPr lang="sl-SI" sz="1200" dirty="0" smtClean="0">
              <a:solidFill>
                <a:schemeClr val="tx1">
                  <a:lumMod val="75000"/>
                  <a:lumOff val="25000"/>
                </a:schemeClr>
              </a:solidFill>
            </a:endParaRPr>
          </a:p>
          <a:p>
            <a:pPr marL="387350" lvl="1" indent="0" algn="just" fontAlgn="auto">
              <a:buClr>
                <a:schemeClr val="accent6">
                  <a:lumMod val="75000"/>
                </a:schemeClr>
              </a:buClr>
              <a:buNone/>
              <a:defRPr/>
            </a:pPr>
            <a:r>
              <a:rPr lang="sl-SI" sz="1500" b="1" dirty="0" smtClean="0">
                <a:solidFill>
                  <a:schemeClr val="tx1">
                    <a:lumMod val="75000"/>
                    <a:lumOff val="25000"/>
                  </a:schemeClr>
                </a:solidFill>
              </a:rPr>
              <a:t>Srbija</a:t>
            </a:r>
          </a:p>
          <a:p>
            <a:pPr algn="just"/>
            <a:r>
              <a:rPr lang="sl-SI" sz="1200" dirty="0" smtClean="0"/>
              <a:t>Topla valjarna se usposobi za proizvodnjo na kvalitetni nivo proizvodov, ki bo zadovoljeval tudi potrebe industrije transportnih sredstev.</a:t>
            </a:r>
          </a:p>
          <a:p>
            <a:pPr algn="just"/>
            <a:r>
              <a:rPr lang="sl-SI" sz="1200" dirty="0" smtClean="0"/>
              <a:t>Zaradi </a:t>
            </a:r>
            <a:r>
              <a:rPr lang="sl-SI" sz="1200" dirty="0"/>
              <a:t>zmanjšanih tržnih potreb po neobdelanih trakovih se tržno in tehnološko usposobi za proizvodnjo </a:t>
            </a:r>
            <a:r>
              <a:rPr lang="sl-SI" sz="1200" dirty="0" smtClean="0"/>
              <a:t>barvanih </a:t>
            </a:r>
            <a:r>
              <a:rPr lang="sl-SI" sz="1200" dirty="0"/>
              <a:t>trakov.</a:t>
            </a:r>
          </a:p>
          <a:p>
            <a:pPr algn="just"/>
            <a:r>
              <a:rPr lang="sl-SI" sz="1200" dirty="0"/>
              <a:t>Proizvodnja nebarvanih </a:t>
            </a:r>
            <a:r>
              <a:rPr lang="sl-SI" sz="1200" dirty="0" smtClean="0"/>
              <a:t>trakov in pločevin </a:t>
            </a:r>
            <a:r>
              <a:rPr lang="sl-SI" sz="1200" dirty="0"/>
              <a:t>se omejuje na trakove </a:t>
            </a:r>
            <a:r>
              <a:rPr lang="sl-SI" sz="1200" dirty="0" smtClean="0"/>
              <a:t>in pločevine z </a:t>
            </a:r>
            <a:r>
              <a:rPr lang="sl-SI" sz="1200" dirty="0"/>
              <a:t>visoko dodano vrednostjo</a:t>
            </a:r>
            <a:r>
              <a:rPr lang="sl-SI" sz="1200" dirty="0" smtClean="0"/>
              <a:t>. </a:t>
            </a:r>
            <a:endParaRPr lang="sl-SI" sz="1200" dirty="0" smtClean="0">
              <a:solidFill>
                <a:schemeClr val="tx1">
                  <a:lumMod val="75000"/>
                  <a:lumOff val="25000"/>
                </a:schemeClr>
              </a:solidFill>
            </a:endParaRPr>
          </a:p>
          <a:p>
            <a:pPr marL="387350" lvl="1" indent="0" algn="just" fontAlgn="auto">
              <a:buClr>
                <a:schemeClr val="accent6">
                  <a:lumMod val="75000"/>
                </a:schemeClr>
              </a:buClr>
              <a:buNone/>
              <a:defRPr/>
            </a:pPr>
            <a:r>
              <a:rPr lang="sl-SI" sz="1500" b="1" dirty="0" smtClean="0">
                <a:solidFill>
                  <a:schemeClr val="tx1">
                    <a:lumMod val="75000"/>
                    <a:lumOff val="25000"/>
                  </a:schemeClr>
                </a:solidFill>
              </a:rPr>
              <a:t>Hrvaška</a:t>
            </a:r>
          </a:p>
          <a:p>
            <a:pPr marL="268288" lvl="1" indent="-180975" algn="just" fontAlgn="auto">
              <a:buClr>
                <a:schemeClr val="accent6">
                  <a:lumMod val="75000"/>
                </a:schemeClr>
              </a:buClr>
              <a:defRPr/>
            </a:pPr>
            <a:r>
              <a:rPr lang="sl-SI" sz="1200" dirty="0"/>
              <a:t>Topla valjarna se usposobi za proizvodnjo </a:t>
            </a:r>
            <a:r>
              <a:rPr lang="sl-SI" sz="1200" dirty="0" smtClean="0"/>
              <a:t>na </a:t>
            </a:r>
            <a:r>
              <a:rPr lang="sl-SI" sz="1200" dirty="0"/>
              <a:t>kvalitetni nivo proizvodov, ki bo zadovoljeval potrebe industrije transportnih </a:t>
            </a:r>
            <a:r>
              <a:rPr lang="sl-SI" sz="1200" dirty="0" smtClean="0"/>
              <a:t>sredstev.</a:t>
            </a:r>
            <a:r>
              <a:rPr lang="sl-SI" sz="1200" dirty="0" smtClean="0">
                <a:solidFill>
                  <a:schemeClr val="tx1">
                    <a:lumMod val="75000"/>
                    <a:lumOff val="25000"/>
                  </a:schemeClr>
                </a:solidFill>
              </a:rPr>
              <a:t> </a:t>
            </a:r>
          </a:p>
          <a:p>
            <a:pPr marL="268288" lvl="1" indent="-180975" algn="just" fontAlgn="auto">
              <a:buClr>
                <a:schemeClr val="accent6">
                  <a:lumMod val="75000"/>
                </a:schemeClr>
              </a:buClr>
              <a:defRPr/>
            </a:pPr>
            <a:r>
              <a:rPr lang="sl-SI" sz="1200" dirty="0" smtClean="0">
                <a:solidFill>
                  <a:schemeClr val="tx1">
                    <a:lumMod val="75000"/>
                    <a:lumOff val="25000"/>
                  </a:schemeClr>
                </a:solidFill>
              </a:rPr>
              <a:t>Impol-TLM se usposobi za celovito oskrbo Impol FT s TVT.</a:t>
            </a:r>
          </a:p>
          <a:p>
            <a:pPr marL="268288" lvl="1" indent="-180975" algn="just" fontAlgn="auto">
              <a:buClr>
                <a:schemeClr val="accent6">
                  <a:lumMod val="75000"/>
                </a:schemeClr>
              </a:buClr>
              <a:defRPr/>
            </a:pPr>
            <a:r>
              <a:rPr lang="sl-SI" sz="1200" dirty="0" smtClean="0">
                <a:solidFill>
                  <a:schemeClr val="tx1">
                    <a:lumMod val="75000"/>
                    <a:lumOff val="25000"/>
                  </a:schemeClr>
                </a:solidFill>
              </a:rPr>
              <a:t>Že z obstoječimi kapacitetami se osvajajo </a:t>
            </a:r>
            <a:r>
              <a:rPr lang="sl-SI" sz="1200" dirty="0" err="1" smtClean="0">
                <a:solidFill>
                  <a:schemeClr val="tx1">
                    <a:lumMod val="75000"/>
                    <a:lumOff val="25000"/>
                  </a:schemeClr>
                </a:solidFill>
              </a:rPr>
              <a:t>nišni</a:t>
            </a:r>
            <a:r>
              <a:rPr lang="sl-SI" sz="1200" dirty="0" smtClean="0">
                <a:solidFill>
                  <a:schemeClr val="tx1">
                    <a:lumMod val="75000"/>
                    <a:lumOff val="25000"/>
                  </a:schemeClr>
                </a:solidFill>
              </a:rPr>
              <a:t> proizvodi za zahtevnejše nadaljnje obdelave.</a:t>
            </a:r>
          </a:p>
          <a:p>
            <a:pPr marL="268288" lvl="1" indent="-180975" algn="just" fontAlgn="auto">
              <a:buClr>
                <a:schemeClr val="accent6">
                  <a:lumMod val="75000"/>
                </a:schemeClr>
              </a:buClr>
              <a:defRPr/>
            </a:pPr>
            <a:r>
              <a:rPr lang="sl-SI" sz="1200" dirty="0" smtClean="0">
                <a:solidFill>
                  <a:schemeClr val="tx1">
                    <a:lumMod val="75000"/>
                    <a:lumOff val="25000"/>
                  </a:schemeClr>
                </a:solidFill>
              </a:rPr>
              <a:t>Izgradijo se nove kapacitete za proizvodnjo izdelkov za industrijo transportnih sredstev.</a:t>
            </a:r>
          </a:p>
          <a:p>
            <a:pPr marL="268288" lvl="1" indent="-180975" algn="just" fontAlgn="auto">
              <a:buClr>
                <a:schemeClr val="accent6">
                  <a:lumMod val="75000"/>
                </a:schemeClr>
              </a:buClr>
              <a:defRPr/>
            </a:pPr>
            <a:endParaRPr lang="sl-SI" sz="1200" dirty="0" smtClean="0">
              <a:solidFill>
                <a:schemeClr val="tx1">
                  <a:lumMod val="75000"/>
                  <a:lumOff val="25000"/>
                </a:schemeClr>
              </a:solidFill>
            </a:endParaRPr>
          </a:p>
          <a:p>
            <a:pPr marL="266700" lvl="1" indent="-177800" fontAlgn="auto">
              <a:buClr>
                <a:schemeClr val="accent6">
                  <a:lumMod val="75000"/>
                </a:schemeClr>
              </a:buClr>
              <a:defRPr/>
            </a:pPr>
            <a:endParaRPr lang="sl-SI" sz="1400" dirty="0" smtClean="0">
              <a:solidFill>
                <a:schemeClr val="tx1">
                  <a:lumMod val="75000"/>
                  <a:lumOff val="25000"/>
                </a:schemeClr>
              </a:solidFill>
            </a:endParaRPr>
          </a:p>
          <a:p>
            <a:pPr marL="565150" lvl="1" indent="-177800" fontAlgn="auto">
              <a:buClr>
                <a:schemeClr val="accent6">
                  <a:lumMod val="75000"/>
                </a:schemeClr>
              </a:buClr>
              <a:defRPr/>
            </a:pPr>
            <a:endParaRPr lang="sl-SI" sz="1800" dirty="0" smtClean="0">
              <a:solidFill>
                <a:schemeClr val="tx1">
                  <a:lumMod val="75000"/>
                  <a:lumOff val="2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noge 4"/>
          <p:cNvSpPr>
            <a:spLocks noGrp="1"/>
          </p:cNvSpPr>
          <p:nvPr>
            <p:ph type="ftr" sz="quarter" idx="15"/>
          </p:nvPr>
        </p:nvSpPr>
        <p:spPr/>
        <p:txBody>
          <a:bodyPr/>
          <a:lstStyle/>
          <a:p>
            <a:pPr>
              <a:defRPr/>
            </a:pPr>
            <a:r>
              <a:rPr lang="sl-SI" smtClean="0"/>
              <a:t>Impol  2017-2025</a:t>
            </a:r>
            <a:endParaRPr lang="sl-SI"/>
          </a:p>
        </p:txBody>
      </p:sp>
      <p:sp>
        <p:nvSpPr>
          <p:cNvPr id="11267" name="Ograda številke diapozitiva 5"/>
          <p:cNvSpPr>
            <a:spLocks noGrp="1"/>
          </p:cNvSpPr>
          <p:nvPr>
            <p:ph type="sldNum" sz="quarter" idx="16"/>
          </p:nvPr>
        </p:nvSpPr>
        <p:spPr/>
        <p:txBody>
          <a:bodyPr/>
          <a:lstStyle/>
          <a:p>
            <a:pPr>
              <a:defRPr/>
            </a:pPr>
            <a:fld id="{C40F1576-F8A9-44A3-A8B1-217C5B875C87}" type="slidenum">
              <a:rPr lang="sl-SI"/>
              <a:pPr>
                <a:defRPr/>
              </a:pPr>
              <a:t>8</a:t>
            </a:fld>
            <a:endParaRPr lang="sl-SI"/>
          </a:p>
        </p:txBody>
      </p:sp>
      <p:sp>
        <p:nvSpPr>
          <p:cNvPr id="11268" name="Rectangle 2"/>
          <p:cNvSpPr>
            <a:spLocks noGrp="1" noChangeArrowheads="1"/>
          </p:cNvSpPr>
          <p:nvPr>
            <p:ph type="title"/>
          </p:nvPr>
        </p:nvSpPr>
        <p:spPr>
          <a:xfrm>
            <a:off x="514350" y="812800"/>
            <a:ext cx="5829300" cy="662856"/>
          </a:xfrm>
        </p:spPr>
        <p:txBody>
          <a:bodyPr/>
          <a:lstStyle/>
          <a:p>
            <a:pPr marL="0" indent="0" algn="ctr" fontAlgn="auto">
              <a:spcAft>
                <a:spcPts val="0"/>
              </a:spcAft>
              <a:buClr>
                <a:schemeClr val="accent6">
                  <a:lumMod val="75000"/>
                </a:schemeClr>
              </a:buClr>
              <a:buNone/>
              <a:defRPr/>
            </a:pPr>
            <a:r>
              <a:rPr lang="sl-SI" sz="2400" dirty="0">
                <a:solidFill>
                  <a:schemeClr val="tx1">
                    <a:lumMod val="75000"/>
                    <a:lumOff val="25000"/>
                  </a:schemeClr>
                </a:solidFill>
              </a:rPr>
              <a:t>Predelava aluminija – </a:t>
            </a:r>
            <a:r>
              <a:rPr lang="sl-SI" sz="2400" dirty="0" err="1" smtClean="0">
                <a:solidFill>
                  <a:schemeClr val="tx1">
                    <a:lumMod val="75000"/>
                    <a:lumOff val="25000"/>
                  </a:schemeClr>
                </a:solidFill>
              </a:rPr>
              <a:t>stiskalništvo</a:t>
            </a:r>
            <a:r>
              <a:rPr lang="sl-SI" sz="3200" dirty="0" smtClean="0">
                <a:solidFill>
                  <a:schemeClr val="tx2">
                    <a:satMod val="130000"/>
                  </a:schemeClr>
                </a:solidFill>
              </a:rPr>
              <a:t> </a:t>
            </a:r>
          </a:p>
        </p:txBody>
      </p:sp>
      <p:sp>
        <p:nvSpPr>
          <p:cNvPr id="23555" name="Rectangle 3"/>
          <p:cNvSpPr>
            <a:spLocks noGrp="1" noChangeArrowheads="1"/>
          </p:cNvSpPr>
          <p:nvPr>
            <p:ph sz="quarter" idx="13"/>
          </p:nvPr>
        </p:nvSpPr>
        <p:spPr>
          <a:xfrm>
            <a:off x="548680" y="1619672"/>
            <a:ext cx="5829300" cy="6197600"/>
          </a:xfrm>
        </p:spPr>
        <p:txBody>
          <a:bodyPr rtlCol="0">
            <a:normAutofit/>
          </a:bodyPr>
          <a:lstStyle/>
          <a:p>
            <a:pPr indent="-182880" algn="just" fontAlgn="auto">
              <a:buClr>
                <a:schemeClr val="accent6">
                  <a:lumMod val="75000"/>
                </a:schemeClr>
              </a:buClr>
              <a:defRPr/>
            </a:pPr>
            <a:r>
              <a:rPr lang="sl-SI" sz="1100" dirty="0" smtClean="0">
                <a:solidFill>
                  <a:schemeClr val="tx1">
                    <a:lumMod val="75000"/>
                    <a:lumOff val="25000"/>
                  </a:schemeClr>
                </a:solidFill>
              </a:rPr>
              <a:t>Na področju palic in cevi se maksimalno izkoristijo možnosti za proizvodnjo vlečenih palic vseh oblik in dimenzij ter palic v stiskanih stanjih iz zahtevnejših Al zlitin tako, da je Impol največji evropski proizvajalec na tem področju.</a:t>
            </a:r>
          </a:p>
          <a:p>
            <a:pPr indent="-182880" algn="just" fontAlgn="auto">
              <a:buClr>
                <a:schemeClr val="accent6">
                  <a:lumMod val="75000"/>
                </a:schemeClr>
              </a:buClr>
              <a:defRPr/>
            </a:pPr>
            <a:r>
              <a:rPr lang="sl-SI" sz="1100" dirty="0" smtClean="0">
                <a:solidFill>
                  <a:schemeClr val="tx1">
                    <a:lumMod val="75000"/>
                    <a:lumOff val="25000"/>
                  </a:schemeClr>
                </a:solidFill>
              </a:rPr>
              <a:t>Na področju palic za kovanje se program usposobi za ponudbo litih palic ter stiskanih palic manjšega premera v skupnem cenovnem razredu. S tem programom se dopolni obstoječi proizvodni program.</a:t>
            </a:r>
          </a:p>
          <a:p>
            <a:pPr indent="-182880" algn="just" fontAlgn="auto">
              <a:buClr>
                <a:schemeClr val="accent6">
                  <a:lumMod val="75000"/>
                </a:schemeClr>
              </a:buClr>
              <a:defRPr/>
            </a:pPr>
            <a:r>
              <a:rPr lang="sl-SI" sz="1100" dirty="0" smtClean="0">
                <a:solidFill>
                  <a:schemeClr val="tx1">
                    <a:lumMod val="75000"/>
                    <a:lumOff val="25000"/>
                  </a:schemeClr>
                </a:solidFill>
              </a:rPr>
              <a:t>Na področju proizvodnje profilov se program omejuje le na zahtevnejše profile, razvite za znanega kupca in se delno preusmerja z njihovimi dodatnimi dodelavami na področje zahtevnejših z višjo dodano vrednostjo (eloksiranje, barvanje, strojna obdelava in mehansko preoblikovanje…).</a:t>
            </a:r>
          </a:p>
          <a:p>
            <a:pPr indent="-182880" algn="just" fontAlgn="auto">
              <a:buClr>
                <a:schemeClr val="accent6">
                  <a:lumMod val="75000"/>
                </a:schemeClr>
              </a:buClr>
              <a:defRPr/>
            </a:pPr>
            <a:r>
              <a:rPr lang="sl-SI" sz="1100" dirty="0" smtClean="0">
                <a:solidFill>
                  <a:schemeClr val="tx1">
                    <a:lumMod val="75000"/>
                    <a:lumOff val="25000"/>
                  </a:schemeClr>
                </a:solidFill>
              </a:rPr>
              <a:t>Pospešeno se nadalje razvija sodelovanje s kupci naštetih proizvodov za zagotovitev vračanja tehnoloških odpadkov kot </a:t>
            </a:r>
            <a:r>
              <a:rPr lang="sl-SI" sz="1100" dirty="0" err="1" smtClean="0">
                <a:solidFill>
                  <a:schemeClr val="tx1">
                    <a:lumMod val="75000"/>
                    <a:lumOff val="25000"/>
                  </a:schemeClr>
                </a:solidFill>
              </a:rPr>
              <a:t>sekundarja</a:t>
            </a:r>
            <a:r>
              <a:rPr lang="sl-SI" sz="1100" dirty="0" smtClean="0">
                <a:solidFill>
                  <a:schemeClr val="tx1">
                    <a:lumMod val="75000"/>
                    <a:lumOff val="25000"/>
                  </a:schemeClr>
                </a:solidFill>
              </a:rPr>
              <a:t>.</a:t>
            </a:r>
          </a:p>
          <a:p>
            <a:pPr indent="-182880" algn="just" fontAlgn="auto">
              <a:buClr>
                <a:schemeClr val="accent6">
                  <a:lumMod val="75000"/>
                </a:schemeClr>
              </a:buClr>
              <a:defRPr/>
            </a:pPr>
            <a:r>
              <a:rPr lang="sl-SI" sz="1300" b="1" dirty="0" smtClean="0">
                <a:solidFill>
                  <a:schemeClr val="tx1">
                    <a:lumMod val="75000"/>
                    <a:lumOff val="25000"/>
                  </a:schemeClr>
                </a:solidFill>
              </a:rPr>
              <a:t>Dodelave stiskanih proizvodov - kovanje</a:t>
            </a:r>
          </a:p>
          <a:p>
            <a:pPr indent="-182880" algn="just" fontAlgn="auto">
              <a:buClr>
                <a:schemeClr val="accent6">
                  <a:lumMod val="75000"/>
                </a:schemeClr>
              </a:buClr>
              <a:defRPr/>
            </a:pPr>
            <a:r>
              <a:rPr lang="sl-SI" sz="1100" dirty="0">
                <a:solidFill>
                  <a:schemeClr val="tx1">
                    <a:lumMod val="75000"/>
                    <a:lumOff val="25000"/>
                  </a:schemeClr>
                </a:solidFill>
              </a:rPr>
              <a:t>Nadalje razvijati </a:t>
            </a:r>
            <a:r>
              <a:rPr lang="sl-SI" sz="1100" dirty="0" err="1">
                <a:solidFill>
                  <a:schemeClr val="tx1">
                    <a:lumMod val="75000"/>
                    <a:lumOff val="25000"/>
                  </a:schemeClr>
                </a:solidFill>
              </a:rPr>
              <a:t>nišni</a:t>
            </a:r>
            <a:r>
              <a:rPr lang="sl-SI" sz="1100" dirty="0">
                <a:solidFill>
                  <a:schemeClr val="tx1">
                    <a:lumMod val="75000"/>
                    <a:lumOff val="25000"/>
                  </a:schemeClr>
                </a:solidFill>
              </a:rPr>
              <a:t> maloserijski program kovanih proizvodov tako, da </a:t>
            </a:r>
            <a:r>
              <a:rPr lang="sl-SI" sz="1100" dirty="0" smtClean="0">
                <a:solidFill>
                  <a:schemeClr val="tx1">
                    <a:lumMod val="75000"/>
                    <a:lumOff val="25000"/>
                  </a:schemeClr>
                </a:solidFill>
              </a:rPr>
              <a:t>družba zagotavlja </a:t>
            </a:r>
            <a:r>
              <a:rPr lang="sl-SI" sz="1100" dirty="0">
                <a:solidFill>
                  <a:schemeClr val="tx1">
                    <a:lumMod val="75000"/>
                    <a:lumOff val="25000"/>
                  </a:schemeClr>
                </a:solidFill>
              </a:rPr>
              <a:t>letno rast prihodkov </a:t>
            </a:r>
            <a:r>
              <a:rPr lang="sl-SI" sz="1100" dirty="0" smtClean="0">
                <a:solidFill>
                  <a:schemeClr val="tx1">
                    <a:lumMod val="75000"/>
                    <a:lumOff val="25000"/>
                  </a:schemeClr>
                </a:solidFill>
              </a:rPr>
              <a:t>med 3% do 5% </a:t>
            </a:r>
            <a:r>
              <a:rPr lang="sl-SI" sz="1100" dirty="0">
                <a:solidFill>
                  <a:schemeClr val="tx1">
                    <a:lumMod val="75000"/>
                    <a:lumOff val="25000"/>
                  </a:schemeClr>
                </a:solidFill>
              </a:rPr>
              <a:t>na predhodno leto.</a:t>
            </a:r>
          </a:p>
          <a:p>
            <a:pPr indent="-182880" algn="just" fontAlgn="auto">
              <a:buClr>
                <a:schemeClr val="accent6">
                  <a:lumMod val="75000"/>
                </a:schemeClr>
              </a:buClr>
              <a:defRPr/>
            </a:pPr>
            <a:r>
              <a:rPr lang="sl-SI" sz="1100" dirty="0">
                <a:solidFill>
                  <a:schemeClr val="tx1">
                    <a:lumMod val="75000"/>
                    <a:lumOff val="25000"/>
                  </a:schemeClr>
                </a:solidFill>
              </a:rPr>
              <a:t>Razvijati konkurenčne prednosti programa na trgu v smislu kratkih dobavnih rokov, doslednega servisiranja </a:t>
            </a:r>
            <a:r>
              <a:rPr lang="sl-SI" sz="1100" dirty="0" smtClean="0">
                <a:solidFill>
                  <a:schemeClr val="tx1">
                    <a:lumMod val="75000"/>
                    <a:lumOff val="25000"/>
                  </a:schemeClr>
                </a:solidFill>
              </a:rPr>
              <a:t>kupcev.</a:t>
            </a:r>
            <a:endParaRPr lang="sl-SI" sz="1100" dirty="0">
              <a:solidFill>
                <a:schemeClr val="tx1">
                  <a:lumMod val="75000"/>
                  <a:lumOff val="25000"/>
                </a:schemeClr>
              </a:solidFill>
            </a:endParaRPr>
          </a:p>
          <a:p>
            <a:pPr indent="-182880" algn="just" fontAlgn="auto">
              <a:buClr>
                <a:schemeClr val="accent6">
                  <a:lumMod val="75000"/>
                </a:schemeClr>
              </a:buClr>
              <a:defRPr/>
            </a:pPr>
            <a:r>
              <a:rPr lang="sl-SI" sz="1100" dirty="0">
                <a:solidFill>
                  <a:schemeClr val="tx1">
                    <a:lumMod val="75000"/>
                    <a:lumOff val="25000"/>
                  </a:schemeClr>
                </a:solidFill>
              </a:rPr>
              <a:t>Nenehno povečevanje dodane vrednosti na odkovkih s pomočjo osvajanja vse zahtevnejših oblik, širitvijo prodajnega </a:t>
            </a:r>
            <a:r>
              <a:rPr lang="sl-SI" sz="1100" dirty="0" err="1">
                <a:solidFill>
                  <a:schemeClr val="tx1">
                    <a:lumMod val="75000"/>
                    <a:lumOff val="25000"/>
                  </a:schemeClr>
                </a:solidFill>
              </a:rPr>
              <a:t>asortimana</a:t>
            </a:r>
            <a:r>
              <a:rPr lang="sl-SI" sz="1100" dirty="0">
                <a:solidFill>
                  <a:schemeClr val="tx1">
                    <a:lumMod val="75000"/>
                    <a:lumOff val="25000"/>
                  </a:schemeClr>
                </a:solidFill>
              </a:rPr>
              <a:t> in širjenjem ponudbe dodatnih uslug (predvsem enostavnejše oblike mehanske obdelave</a:t>
            </a:r>
            <a:r>
              <a:rPr lang="sl-SI" sz="1100" dirty="0" smtClean="0">
                <a:solidFill>
                  <a:schemeClr val="tx1">
                    <a:lumMod val="75000"/>
                    <a:lumOff val="25000"/>
                  </a:schemeClr>
                </a:solidFill>
              </a:rPr>
              <a:t>).</a:t>
            </a:r>
          </a:p>
          <a:p>
            <a:pPr marL="45720" indent="0" algn="just" fontAlgn="auto">
              <a:buClr>
                <a:schemeClr val="accent6">
                  <a:lumMod val="75000"/>
                </a:schemeClr>
              </a:buClr>
              <a:buNone/>
              <a:defRPr/>
            </a:pPr>
            <a:r>
              <a:rPr lang="sl-SI" sz="1300" b="1" dirty="0" smtClean="0">
                <a:solidFill>
                  <a:schemeClr val="tx1">
                    <a:lumMod val="75000"/>
                    <a:lumOff val="25000"/>
                  </a:schemeClr>
                </a:solidFill>
              </a:rPr>
              <a:t>    Dodelave </a:t>
            </a:r>
            <a:r>
              <a:rPr lang="sl-SI" sz="1300" b="1" dirty="0">
                <a:solidFill>
                  <a:schemeClr val="tx1">
                    <a:lumMod val="75000"/>
                    <a:lumOff val="25000"/>
                  </a:schemeClr>
                </a:solidFill>
              </a:rPr>
              <a:t>stiskanih proizvodov - </a:t>
            </a:r>
            <a:r>
              <a:rPr lang="sl-SI" sz="1300" b="1" dirty="0" smtClean="0">
                <a:solidFill>
                  <a:schemeClr val="tx1">
                    <a:lumMod val="75000"/>
                    <a:lumOff val="25000"/>
                  </a:schemeClr>
                </a:solidFill>
              </a:rPr>
              <a:t>finalizacija</a:t>
            </a:r>
            <a:endParaRPr lang="sl-SI" sz="1100" dirty="0">
              <a:solidFill>
                <a:schemeClr val="tx1">
                  <a:lumMod val="75000"/>
                  <a:lumOff val="25000"/>
                </a:schemeClr>
              </a:solidFill>
            </a:endParaRPr>
          </a:p>
          <a:p>
            <a:pPr indent="-182880" algn="just" fontAlgn="auto">
              <a:buClr>
                <a:schemeClr val="accent6">
                  <a:lumMod val="75000"/>
                </a:schemeClr>
              </a:buClr>
              <a:defRPr/>
            </a:pPr>
            <a:r>
              <a:rPr lang="sl-SI" sz="1100" dirty="0" smtClean="0">
                <a:solidFill>
                  <a:schemeClr val="tx1">
                    <a:lumMod val="75000"/>
                    <a:lumOff val="25000"/>
                  </a:schemeClr>
                </a:solidFill>
              </a:rPr>
              <a:t>V </a:t>
            </a:r>
            <a:r>
              <a:rPr lang="sl-SI" sz="1100" dirty="0">
                <a:solidFill>
                  <a:schemeClr val="tx1">
                    <a:lumMod val="75000"/>
                    <a:lumOff val="25000"/>
                  </a:schemeClr>
                </a:solidFill>
              </a:rPr>
              <a:t>okviru skupine IMPOL </a:t>
            </a:r>
            <a:r>
              <a:rPr lang="sl-SI" sz="1100" dirty="0" smtClean="0">
                <a:solidFill>
                  <a:schemeClr val="tx1">
                    <a:lumMod val="75000"/>
                    <a:lumOff val="25000"/>
                  </a:schemeClr>
                </a:solidFill>
              </a:rPr>
              <a:t>v posebni družbi pričeti </a:t>
            </a:r>
            <a:r>
              <a:rPr lang="sl-SI" sz="1100" dirty="0">
                <a:solidFill>
                  <a:schemeClr val="tx1">
                    <a:lumMod val="75000"/>
                    <a:lumOff val="25000"/>
                  </a:schemeClr>
                </a:solidFill>
              </a:rPr>
              <a:t>s postopki izvajanja programov nadaljnje obdelave </a:t>
            </a:r>
            <a:r>
              <a:rPr lang="sl-SI" sz="1100" dirty="0" smtClean="0">
                <a:solidFill>
                  <a:schemeClr val="tx1">
                    <a:lumMod val="75000"/>
                    <a:lumOff val="25000"/>
                  </a:schemeClr>
                </a:solidFill>
              </a:rPr>
              <a:t>stiskanih proizvodov </a:t>
            </a:r>
            <a:r>
              <a:rPr lang="sl-SI" sz="1100" dirty="0">
                <a:solidFill>
                  <a:schemeClr val="tx1">
                    <a:lumMod val="75000"/>
                    <a:lumOff val="25000"/>
                  </a:schemeClr>
                </a:solidFill>
              </a:rPr>
              <a:t>(mehanska obdelava, površinske obdelave</a:t>
            </a:r>
            <a:r>
              <a:rPr lang="sl-SI" sz="1100" dirty="0" smtClean="0">
                <a:solidFill>
                  <a:schemeClr val="tx1">
                    <a:lumMod val="75000"/>
                    <a:lumOff val="25000"/>
                  </a:schemeClr>
                </a:solidFill>
              </a:rPr>
              <a:t>…).</a:t>
            </a:r>
          </a:p>
          <a:p>
            <a:pPr indent="-182880" algn="just" fontAlgn="auto">
              <a:buClr>
                <a:schemeClr val="accent6">
                  <a:lumMod val="75000"/>
                </a:schemeClr>
              </a:buClr>
              <a:defRPr/>
            </a:pPr>
            <a:r>
              <a:rPr lang="sl-SI" sz="1100" dirty="0" smtClean="0">
                <a:solidFill>
                  <a:schemeClr val="tx1">
                    <a:lumMod val="75000"/>
                    <a:lumOff val="25000"/>
                  </a:schemeClr>
                </a:solidFill>
              </a:rPr>
              <a:t>Proizvodni program širiti postopno, proizvajalno opremo nabavljati vzporedno z rastjo proizvodnje za trg. </a:t>
            </a:r>
            <a:endParaRPr lang="sl-SI" sz="1100" dirty="0">
              <a:solidFill>
                <a:schemeClr val="tx1">
                  <a:lumMod val="75000"/>
                  <a:lumOff val="25000"/>
                </a:schemeClr>
              </a:solidFill>
            </a:endParaRPr>
          </a:p>
          <a:p>
            <a:pPr marL="217170" indent="-171450" algn="just" fontAlgn="auto">
              <a:buClr>
                <a:schemeClr val="accent6">
                  <a:lumMod val="75000"/>
                </a:schemeClr>
              </a:buClr>
              <a:defRPr/>
            </a:pPr>
            <a:r>
              <a:rPr lang="sl-SI" sz="1100" dirty="0" smtClean="0">
                <a:solidFill>
                  <a:schemeClr val="tx1">
                    <a:lumMod val="75000"/>
                    <a:lumOff val="25000"/>
                  </a:schemeClr>
                </a:solidFill>
              </a:rPr>
              <a:t>Za hitrejše osvajanje posameznih programov prevzeti oz. kupiti že obstoječe programe, ali pa sklepati ustrezne kooperantske dogovore.</a:t>
            </a:r>
          </a:p>
          <a:p>
            <a:pPr indent="-182880" algn="just" fontAlgn="auto">
              <a:buClr>
                <a:schemeClr val="accent6">
                  <a:lumMod val="75000"/>
                </a:schemeClr>
              </a:buClr>
              <a:defRPr/>
            </a:pPr>
            <a:endParaRPr lang="sl-SI" sz="1100" dirty="0" smtClean="0">
              <a:solidFill>
                <a:schemeClr val="tx1">
                  <a:lumMod val="75000"/>
                  <a:lumOff val="25000"/>
                </a:schemeClr>
              </a:solidFill>
            </a:endParaRPr>
          </a:p>
          <a:p>
            <a:pPr indent="-182880" algn="just" fontAlgn="auto">
              <a:buClr>
                <a:schemeClr val="accent6">
                  <a:lumMod val="75000"/>
                </a:schemeClr>
              </a:buClr>
              <a:defRPr/>
            </a:pPr>
            <a:endParaRPr lang="sl-SI" sz="1600" dirty="0" smtClean="0">
              <a:solidFill>
                <a:schemeClr val="tx1">
                  <a:lumMod val="75000"/>
                  <a:lumOff val="2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3"/>
          </p:nvPr>
        </p:nvSpPr>
        <p:spPr>
          <a:xfrm>
            <a:off x="857250" y="975360"/>
            <a:ext cx="5020022" cy="428288"/>
          </a:xfrm>
        </p:spPr>
        <p:txBody>
          <a:bodyPr/>
          <a:lstStyle/>
          <a:p>
            <a:pPr marL="46037" indent="0" algn="ctr">
              <a:buNone/>
            </a:pPr>
            <a:r>
              <a:rPr lang="sl-SI" sz="2400" b="1" dirty="0" smtClean="0"/>
              <a:t>Predelava aluminija – </a:t>
            </a:r>
            <a:r>
              <a:rPr lang="sl-SI" sz="2400" b="1" dirty="0" err="1" smtClean="0"/>
              <a:t>livarništvo</a:t>
            </a:r>
            <a:endParaRPr lang="sl-SI" sz="2400" b="1" dirty="0" smtClean="0"/>
          </a:p>
          <a:p>
            <a:r>
              <a:rPr lang="sl-SI" sz="1100" dirty="0" smtClean="0"/>
              <a:t>V okviru divizije </a:t>
            </a:r>
            <a:r>
              <a:rPr lang="sl-SI" sz="1100" dirty="0" err="1" smtClean="0"/>
              <a:t>Livarništvo</a:t>
            </a:r>
            <a:r>
              <a:rPr lang="sl-SI" sz="1100" dirty="0" smtClean="0"/>
              <a:t> se usklajujejo kapacitete in njihov razvoj v okviru celotne Skupine Impol.</a:t>
            </a:r>
          </a:p>
          <a:p>
            <a:r>
              <a:rPr lang="sl-SI" sz="1100" dirty="0" smtClean="0"/>
              <a:t>Vse livarne v okviru Skupine Impol bodo kapacitete usposobile za materialno oskrbo proizvodnih programov s posebnim poudarkom na zagotavljanju celovitosti predelave krožečega materiala na mestu nastanka ter vključevanju do 30% sekundarnega aluminija v povprečni vsadi.</a:t>
            </a:r>
          </a:p>
          <a:p>
            <a:r>
              <a:rPr lang="sl-SI" sz="1100" dirty="0" smtClean="0"/>
              <a:t>Vse livarne v Skupini Impol minimizirajo uporabo čistega Al v obliki ingota v skladu in možnostmi tehnoloških postopkov.</a:t>
            </a:r>
          </a:p>
          <a:p>
            <a:pPr marL="387350" lvl="1" indent="0" algn="just" fontAlgn="auto">
              <a:buClr>
                <a:schemeClr val="accent6">
                  <a:lumMod val="75000"/>
                </a:schemeClr>
              </a:buClr>
              <a:buNone/>
              <a:defRPr/>
            </a:pPr>
            <a:r>
              <a:rPr lang="sl-SI" sz="1400" b="1" dirty="0" err="1" smtClean="0"/>
              <a:t>Livarništvo</a:t>
            </a:r>
            <a:r>
              <a:rPr lang="sl-SI" sz="1400" b="1" dirty="0" smtClean="0"/>
              <a:t> po </a:t>
            </a:r>
            <a:r>
              <a:rPr lang="sl-SI" sz="1400" b="1" dirty="0"/>
              <a:t>proizvodnih lokacijah</a:t>
            </a:r>
          </a:p>
          <a:p>
            <a:pPr marL="387350" lvl="1" indent="0" algn="just" fontAlgn="auto">
              <a:buClr>
                <a:schemeClr val="accent6">
                  <a:lumMod val="75000"/>
                </a:schemeClr>
              </a:buClr>
              <a:buNone/>
              <a:defRPr/>
            </a:pPr>
            <a:r>
              <a:rPr lang="sl-SI" sz="1300" b="1" dirty="0">
                <a:solidFill>
                  <a:schemeClr val="tx1">
                    <a:lumMod val="75000"/>
                    <a:lumOff val="25000"/>
                  </a:schemeClr>
                </a:solidFill>
              </a:rPr>
              <a:t>Slovenija</a:t>
            </a:r>
          </a:p>
          <a:p>
            <a:pPr marL="268288" lvl="1" indent="-198438" algn="just" fontAlgn="auto">
              <a:buClr>
                <a:schemeClr val="accent6">
                  <a:lumMod val="75000"/>
                </a:schemeClr>
              </a:buClr>
              <a:defRPr/>
            </a:pPr>
            <a:r>
              <a:rPr lang="sl-SI" sz="1100" dirty="0" smtClean="0">
                <a:solidFill>
                  <a:schemeClr val="tx1">
                    <a:lumMod val="75000"/>
                    <a:lumOff val="25000"/>
                  </a:schemeClr>
                </a:solidFill>
              </a:rPr>
              <a:t>Linija za liti trak se preusmeri v proizvodnjo </a:t>
            </a:r>
            <a:r>
              <a:rPr lang="sl-SI" sz="1100" dirty="0" err="1" smtClean="0">
                <a:solidFill>
                  <a:schemeClr val="tx1">
                    <a:lumMod val="75000"/>
                    <a:lumOff val="25000"/>
                  </a:schemeClr>
                </a:solidFill>
              </a:rPr>
              <a:t>bram</a:t>
            </a:r>
            <a:r>
              <a:rPr lang="sl-SI" sz="1100" dirty="0" smtClean="0">
                <a:solidFill>
                  <a:schemeClr val="tx1">
                    <a:lumMod val="75000"/>
                    <a:lumOff val="25000"/>
                  </a:schemeClr>
                </a:solidFill>
              </a:rPr>
              <a:t> in drogov s kapaciteto 25.000 ton/leto in tu se v celoti predela krožeči material, ki nastane v proizvodnji valjanih proizvodov v </a:t>
            </a:r>
            <a:r>
              <a:rPr lang="sl-SI" sz="1100" dirty="0" err="1" smtClean="0">
                <a:solidFill>
                  <a:schemeClr val="tx1">
                    <a:lumMod val="75000"/>
                    <a:lumOff val="25000"/>
                  </a:schemeClr>
                </a:solidFill>
              </a:rPr>
              <a:t>brame</a:t>
            </a:r>
            <a:r>
              <a:rPr lang="sl-SI" sz="1100" dirty="0" smtClean="0">
                <a:solidFill>
                  <a:schemeClr val="tx1">
                    <a:lumMod val="75000"/>
                    <a:lumOff val="25000"/>
                  </a:schemeClr>
                </a:solidFill>
              </a:rPr>
              <a:t> za uporabo v Impol-TLM debeline do 600mm.</a:t>
            </a:r>
          </a:p>
          <a:p>
            <a:pPr marL="268288" lvl="1" indent="-198438" algn="just" fontAlgn="auto">
              <a:buClr>
                <a:schemeClr val="accent6">
                  <a:lumMod val="75000"/>
                </a:schemeClr>
              </a:buClr>
              <a:defRPr/>
            </a:pPr>
            <a:r>
              <a:rPr lang="sl-SI" sz="1100" dirty="0" smtClean="0">
                <a:solidFill>
                  <a:schemeClr val="tx1">
                    <a:lumMod val="75000"/>
                    <a:lumOff val="25000"/>
                  </a:schemeClr>
                </a:solidFill>
              </a:rPr>
              <a:t>Z novimi napravami se usposobi za proizvodnjo litih palic kapacitete </a:t>
            </a:r>
          </a:p>
          <a:p>
            <a:pPr marL="268288" lvl="1" indent="-198438" algn="just" fontAlgn="auto">
              <a:buClr>
                <a:schemeClr val="accent6">
                  <a:lumMod val="75000"/>
                </a:schemeClr>
              </a:buClr>
              <a:defRPr/>
            </a:pPr>
            <a:r>
              <a:rPr lang="sl-SI" sz="1100" dirty="0" smtClean="0">
                <a:solidFill>
                  <a:schemeClr val="tx1">
                    <a:lumMod val="75000"/>
                    <a:lumOff val="25000"/>
                  </a:schemeClr>
                </a:solidFill>
              </a:rPr>
              <a:t>Z </a:t>
            </a:r>
            <a:r>
              <a:rPr lang="sl-SI" sz="1100" dirty="0">
                <a:solidFill>
                  <a:schemeClr val="tx1">
                    <a:lumMod val="75000"/>
                    <a:lumOff val="25000"/>
                  </a:schemeClr>
                </a:solidFill>
              </a:rPr>
              <a:t>majhnim deležem proizvodnje ostati dobavitelj zunanjih kupcev drogov večjih presekov iz razloga spremljanja trendov in možnih izboljšav,</a:t>
            </a:r>
          </a:p>
          <a:p>
            <a:pPr marL="268288" lvl="1" indent="-198438" algn="just" fontAlgn="auto">
              <a:buClr>
                <a:schemeClr val="accent6">
                  <a:lumMod val="75000"/>
                </a:schemeClr>
              </a:buClr>
              <a:defRPr/>
            </a:pPr>
            <a:r>
              <a:rPr lang="sl-SI" sz="1100" dirty="0" smtClean="0">
                <a:solidFill>
                  <a:schemeClr val="tx1">
                    <a:lumMod val="75000"/>
                    <a:lumOff val="25000"/>
                  </a:schemeClr>
                </a:solidFill>
              </a:rPr>
              <a:t>Postaviti </a:t>
            </a:r>
            <a:r>
              <a:rPr lang="sl-SI" sz="1100" dirty="0">
                <a:solidFill>
                  <a:schemeClr val="tx1">
                    <a:lumMod val="75000"/>
                    <a:lumOff val="25000"/>
                  </a:schemeClr>
                </a:solidFill>
              </a:rPr>
              <a:t>testno talilno-livno linijo s čimer bi izboljšali možnosti razvoja ter zmanjšali vplive testiranj na produktivnost </a:t>
            </a:r>
            <a:r>
              <a:rPr lang="sl-SI" sz="1100" dirty="0" smtClean="0">
                <a:solidFill>
                  <a:schemeClr val="tx1">
                    <a:lumMod val="75000"/>
                    <a:lumOff val="25000"/>
                  </a:schemeClr>
                </a:solidFill>
              </a:rPr>
              <a:t>livarne.</a:t>
            </a:r>
            <a:endParaRPr lang="sl-SI" sz="1200" dirty="0">
              <a:solidFill>
                <a:schemeClr val="tx1">
                  <a:lumMod val="75000"/>
                  <a:lumOff val="25000"/>
                </a:schemeClr>
              </a:solidFill>
            </a:endParaRPr>
          </a:p>
          <a:p>
            <a:pPr marL="387350" lvl="1" indent="0" algn="just" fontAlgn="auto">
              <a:buClr>
                <a:schemeClr val="accent6">
                  <a:lumMod val="75000"/>
                </a:schemeClr>
              </a:buClr>
              <a:buNone/>
              <a:defRPr/>
            </a:pPr>
            <a:r>
              <a:rPr lang="sl-SI" sz="1300" b="1" dirty="0">
                <a:solidFill>
                  <a:schemeClr val="tx1">
                    <a:lumMod val="75000"/>
                    <a:lumOff val="25000"/>
                  </a:schemeClr>
                </a:solidFill>
              </a:rPr>
              <a:t>Srbija</a:t>
            </a:r>
          </a:p>
          <a:p>
            <a:pPr algn="just"/>
            <a:r>
              <a:rPr lang="sl-SI" sz="1100" dirty="0" smtClean="0"/>
              <a:t>Povečati kapacitete livarne z </a:t>
            </a:r>
            <a:r>
              <a:rPr lang="sl-SI" sz="1100" dirty="0" err="1" smtClean="0"/>
              <a:t>dvokomornimi</a:t>
            </a:r>
            <a:r>
              <a:rPr lang="sl-SI" sz="1100" dirty="0" smtClean="0"/>
              <a:t> pečmi (zaradi povečane uporabe </a:t>
            </a:r>
            <a:r>
              <a:rPr lang="sl-SI" sz="1100" dirty="0" err="1" smtClean="0"/>
              <a:t>sekundarja</a:t>
            </a:r>
            <a:r>
              <a:rPr lang="sl-SI" sz="1100" dirty="0" smtClean="0"/>
              <a:t>) za zagotavljanje ustreznega povečanega vhoda za program predelave (novi talilni in livni liniji).</a:t>
            </a:r>
            <a:r>
              <a:rPr lang="sl-SI" sz="1200" dirty="0" smtClean="0"/>
              <a:t> </a:t>
            </a:r>
            <a:endParaRPr lang="sl-SI" sz="1200" dirty="0">
              <a:solidFill>
                <a:schemeClr val="tx1">
                  <a:lumMod val="75000"/>
                  <a:lumOff val="25000"/>
                </a:schemeClr>
              </a:solidFill>
            </a:endParaRPr>
          </a:p>
          <a:p>
            <a:pPr marL="387350" lvl="1" indent="0" algn="just" fontAlgn="auto">
              <a:buClr>
                <a:schemeClr val="accent6">
                  <a:lumMod val="75000"/>
                </a:schemeClr>
              </a:buClr>
              <a:buNone/>
              <a:defRPr/>
            </a:pPr>
            <a:r>
              <a:rPr lang="sl-SI" sz="1400" b="1" dirty="0">
                <a:solidFill>
                  <a:schemeClr val="tx1">
                    <a:lumMod val="75000"/>
                    <a:lumOff val="25000"/>
                  </a:schemeClr>
                </a:solidFill>
              </a:rPr>
              <a:t>Hrvaška</a:t>
            </a:r>
          </a:p>
          <a:p>
            <a:pPr marL="268288" lvl="1" indent="-180975" algn="just" fontAlgn="auto">
              <a:buClr>
                <a:schemeClr val="accent6">
                  <a:lumMod val="75000"/>
                </a:schemeClr>
              </a:buClr>
              <a:defRPr/>
            </a:pPr>
            <a:r>
              <a:rPr lang="sl-SI" sz="1100" dirty="0" smtClean="0">
                <a:solidFill>
                  <a:schemeClr val="tx1">
                    <a:lumMod val="75000"/>
                    <a:lumOff val="25000"/>
                  </a:schemeClr>
                </a:solidFill>
              </a:rPr>
              <a:t>Za oskrbo programa proizvodnje izdelkov za potrebe industrije transportnih sredstev se izgradijo </a:t>
            </a:r>
            <a:r>
              <a:rPr lang="sl-SI" sz="1100" dirty="0">
                <a:solidFill>
                  <a:schemeClr val="tx1">
                    <a:lumMod val="75000"/>
                    <a:lumOff val="25000"/>
                  </a:schemeClr>
                </a:solidFill>
              </a:rPr>
              <a:t>nove kapacitete za proizvodnjo </a:t>
            </a:r>
            <a:r>
              <a:rPr lang="sl-SI" sz="1100" dirty="0" err="1" smtClean="0">
                <a:solidFill>
                  <a:schemeClr val="tx1">
                    <a:lumMod val="75000"/>
                    <a:lumOff val="25000"/>
                  </a:schemeClr>
                </a:solidFill>
              </a:rPr>
              <a:t>bram</a:t>
            </a:r>
            <a:r>
              <a:rPr lang="sl-SI" sz="1100" dirty="0" smtClean="0">
                <a:solidFill>
                  <a:schemeClr val="tx1">
                    <a:lumMod val="75000"/>
                    <a:lumOff val="25000"/>
                  </a:schemeClr>
                </a:solidFill>
              </a:rPr>
              <a:t> .</a:t>
            </a:r>
            <a:endParaRPr lang="sl-SI" sz="1800" dirty="0"/>
          </a:p>
        </p:txBody>
      </p:sp>
      <p:sp>
        <p:nvSpPr>
          <p:cNvPr id="4" name="Ograda noge 3"/>
          <p:cNvSpPr>
            <a:spLocks noGrp="1"/>
          </p:cNvSpPr>
          <p:nvPr>
            <p:ph type="ftr" sz="quarter" idx="15"/>
          </p:nvPr>
        </p:nvSpPr>
        <p:spPr/>
        <p:txBody>
          <a:bodyPr/>
          <a:lstStyle/>
          <a:p>
            <a:pPr>
              <a:defRPr/>
            </a:pPr>
            <a:r>
              <a:rPr lang="sl-SI" smtClean="0"/>
              <a:t>Impol  2017-2025</a:t>
            </a:r>
            <a:endParaRPr lang="sl-SI"/>
          </a:p>
        </p:txBody>
      </p:sp>
      <p:sp>
        <p:nvSpPr>
          <p:cNvPr id="5" name="Ograda številke diapozitiva 4"/>
          <p:cNvSpPr>
            <a:spLocks noGrp="1"/>
          </p:cNvSpPr>
          <p:nvPr>
            <p:ph type="sldNum" sz="quarter" idx="16"/>
          </p:nvPr>
        </p:nvSpPr>
        <p:spPr/>
        <p:txBody>
          <a:bodyPr/>
          <a:lstStyle/>
          <a:p>
            <a:pPr>
              <a:defRPr/>
            </a:pPr>
            <a:fld id="{4FF08B2F-04DD-4F52-95DC-8103379BAEAC}" type="slidenum">
              <a:rPr lang="sl-SI" smtClean="0"/>
              <a:pPr>
                <a:defRPr/>
              </a:pPr>
              <a:t>9</a:t>
            </a:fld>
            <a:endParaRPr lang="sl-SI"/>
          </a:p>
        </p:txBody>
      </p:sp>
    </p:spTree>
    <p:extLst>
      <p:ext uri="{BB962C8B-B14F-4D97-AF65-F5344CB8AC3E}">
        <p14:creationId xmlns:p14="http://schemas.microsoft.com/office/powerpoint/2010/main" val="27026305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ed">
  <a:themeElements>
    <a:clrScheme name="Sled">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ed">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ed">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8319</TotalTime>
  <Words>4237</Words>
  <Application>Microsoft Macintosh PowerPoint</Application>
  <PresentationFormat>On-screen Show (4:3)</PresentationFormat>
  <Paragraphs>494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Sled</vt:lpstr>
      <vt:lpstr>Impol – strategija 2017-2025    Impol 2000 d.d. (obvladujoča družba Skupine Impol)  Oktober 2016</vt:lpstr>
      <vt:lpstr>Vizija, poslanstvo in vrednote</vt:lpstr>
      <vt:lpstr>Cilji</vt:lpstr>
      <vt:lpstr>Izhodišča</vt:lpstr>
      <vt:lpstr>Organiziranost skupine</vt:lpstr>
      <vt:lpstr>PowerPoint Presentation</vt:lpstr>
      <vt:lpstr>Predelava aluminija – valjarništvo</vt:lpstr>
      <vt:lpstr>Predelava aluminija – stiskalništvo </vt:lpstr>
      <vt:lpstr>PowerPoint Presentation</vt:lpstr>
      <vt:lpstr>Druge dejavnosti</vt:lpstr>
      <vt:lpstr>Tržni in marketinški pristopi</vt:lpstr>
      <vt:lpstr>Razvojno-raziskovalno-inovacijska dejavnost</vt:lpstr>
      <vt:lpstr>Financiranje</vt:lpstr>
      <vt:lpstr>Politika dividend in naložb</vt:lpstr>
      <vt:lpstr>Informatika</vt:lpstr>
      <vt:lpstr>Kakovost, ekologija, zdravje, varnost</vt:lpstr>
      <vt:lpstr>Najpomembnejši kazalniki</vt:lpstr>
    </vt:vector>
  </TitlesOfParts>
  <Company>Impol 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Impol - strategija</dc:title>
  <dc:creator>Vlado Leskovar</dc:creator>
  <cp:lastModifiedBy>Nina Juhart</cp:lastModifiedBy>
  <cp:revision>333</cp:revision>
  <cp:lastPrinted>2013-08-27T06:08:27Z</cp:lastPrinted>
  <dcterms:created xsi:type="dcterms:W3CDTF">2008-03-10T13:35:51Z</dcterms:created>
  <dcterms:modified xsi:type="dcterms:W3CDTF">2016-10-24T12:02:04Z</dcterms:modified>
</cp:coreProperties>
</file>